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notesMasterIdLst>
    <p:notesMasterId r:id="rId11"/>
  </p:notesMasterIdLst>
  <p:sldIdLst>
    <p:sldId id="256" r:id="rId3"/>
    <p:sldId id="257" r:id="rId4"/>
    <p:sldId id="264" r:id="rId5"/>
    <p:sldId id="258" r:id="rId6"/>
    <p:sldId id="265" r:id="rId7"/>
    <p:sldId id="259"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6DB3A8-60F1-4A12-B734-5481033C6B45}" v="15" dt="2024-01-10T16:22:25.0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101" d="100"/>
          <a:sy n="101" d="100"/>
        </p:scale>
        <p:origin x="144" y="5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ls Franssens" userId="12bd79d4-1097-42a7-abac-6108d8031a7d" providerId="ADAL" clId="{CF6DB3A8-60F1-4A12-B734-5481033C6B45}"/>
    <pc:docChg chg="undo custSel addSld delSld modSld sldOrd addMainMaster">
      <pc:chgData name="Nills Franssens" userId="12bd79d4-1097-42a7-abac-6108d8031a7d" providerId="ADAL" clId="{CF6DB3A8-60F1-4A12-B734-5481033C6B45}" dt="2024-01-10T16:22:29.840" v="425" actId="20577"/>
      <pc:docMkLst>
        <pc:docMk/>
      </pc:docMkLst>
      <pc:sldChg chg="addSp modSp mod">
        <pc:chgData name="Nills Franssens" userId="12bd79d4-1097-42a7-abac-6108d8031a7d" providerId="ADAL" clId="{CF6DB3A8-60F1-4A12-B734-5481033C6B45}" dt="2024-01-10T00:39:20.153" v="376" actId="20577"/>
        <pc:sldMkLst>
          <pc:docMk/>
          <pc:sldMk cId="3175435641" sldId="256"/>
        </pc:sldMkLst>
        <pc:spChg chg="add mod">
          <ac:chgData name="Nills Franssens" userId="12bd79d4-1097-42a7-abac-6108d8031a7d" providerId="ADAL" clId="{CF6DB3A8-60F1-4A12-B734-5481033C6B45}" dt="2024-01-10T00:39:20.153" v="376" actId="20577"/>
          <ac:spMkLst>
            <pc:docMk/>
            <pc:sldMk cId="3175435641" sldId="256"/>
            <ac:spMk id="3" creationId="{63C80F99-0C45-0AE6-5F92-D4DFE67B60AF}"/>
          </ac:spMkLst>
        </pc:spChg>
      </pc:sldChg>
      <pc:sldChg chg="addSp delSp modSp mod">
        <pc:chgData name="Nills Franssens" userId="12bd79d4-1097-42a7-abac-6108d8031a7d" providerId="ADAL" clId="{CF6DB3A8-60F1-4A12-B734-5481033C6B45}" dt="2024-01-05T19:29:05.704" v="15" actId="1076"/>
        <pc:sldMkLst>
          <pc:docMk/>
          <pc:sldMk cId="2292483124" sldId="257"/>
        </pc:sldMkLst>
        <pc:spChg chg="del">
          <ac:chgData name="Nills Franssens" userId="12bd79d4-1097-42a7-abac-6108d8031a7d" providerId="ADAL" clId="{CF6DB3A8-60F1-4A12-B734-5481033C6B45}" dt="2024-01-05T19:26:47.885" v="2" actId="478"/>
          <ac:spMkLst>
            <pc:docMk/>
            <pc:sldMk cId="2292483124" sldId="257"/>
            <ac:spMk id="3" creationId="{EFED27C3-6BAB-FE3A-98C9-BB5C498CCA02}"/>
          </ac:spMkLst>
        </pc:spChg>
        <pc:spChg chg="add mod">
          <ac:chgData name="Nills Franssens" userId="12bd79d4-1097-42a7-abac-6108d8031a7d" providerId="ADAL" clId="{CF6DB3A8-60F1-4A12-B734-5481033C6B45}" dt="2024-01-05T19:29:05.704" v="15" actId="1076"/>
          <ac:spMkLst>
            <pc:docMk/>
            <pc:sldMk cId="2292483124" sldId="257"/>
            <ac:spMk id="4" creationId="{CBA727FF-C77D-FC4B-9C33-179849F49739}"/>
          </ac:spMkLst>
        </pc:spChg>
        <pc:spChg chg="add mod">
          <ac:chgData name="Nills Franssens" userId="12bd79d4-1097-42a7-abac-6108d8031a7d" providerId="ADAL" clId="{CF6DB3A8-60F1-4A12-B734-5481033C6B45}" dt="2024-01-05T19:29:05.704" v="15" actId="1076"/>
          <ac:spMkLst>
            <pc:docMk/>
            <pc:sldMk cId="2292483124" sldId="257"/>
            <ac:spMk id="5" creationId="{2EEE9FFE-C0F9-6708-C8FF-2426B1F20ECE}"/>
          </ac:spMkLst>
        </pc:spChg>
        <pc:spChg chg="add mod">
          <ac:chgData name="Nills Franssens" userId="12bd79d4-1097-42a7-abac-6108d8031a7d" providerId="ADAL" clId="{CF6DB3A8-60F1-4A12-B734-5481033C6B45}" dt="2024-01-05T19:29:05.704" v="15" actId="1076"/>
          <ac:spMkLst>
            <pc:docMk/>
            <pc:sldMk cId="2292483124" sldId="257"/>
            <ac:spMk id="6" creationId="{5F1112CD-4F00-F17B-6BF8-CDF03834CB20}"/>
          </ac:spMkLst>
        </pc:spChg>
        <pc:spChg chg="add mod">
          <ac:chgData name="Nills Franssens" userId="12bd79d4-1097-42a7-abac-6108d8031a7d" providerId="ADAL" clId="{CF6DB3A8-60F1-4A12-B734-5481033C6B45}" dt="2024-01-05T19:29:05.704" v="15" actId="1076"/>
          <ac:spMkLst>
            <pc:docMk/>
            <pc:sldMk cId="2292483124" sldId="257"/>
            <ac:spMk id="7" creationId="{38F1A711-5769-B086-D24D-E8BABC2DF3C5}"/>
          </ac:spMkLst>
        </pc:spChg>
        <pc:spChg chg="add mod">
          <ac:chgData name="Nills Franssens" userId="12bd79d4-1097-42a7-abac-6108d8031a7d" providerId="ADAL" clId="{CF6DB3A8-60F1-4A12-B734-5481033C6B45}" dt="2024-01-05T19:29:05.704" v="15" actId="1076"/>
          <ac:spMkLst>
            <pc:docMk/>
            <pc:sldMk cId="2292483124" sldId="257"/>
            <ac:spMk id="8" creationId="{73BD7254-EB30-DA9B-EF0F-827A2C995DF6}"/>
          </ac:spMkLst>
        </pc:spChg>
        <pc:spChg chg="add mod">
          <ac:chgData name="Nills Franssens" userId="12bd79d4-1097-42a7-abac-6108d8031a7d" providerId="ADAL" clId="{CF6DB3A8-60F1-4A12-B734-5481033C6B45}" dt="2024-01-05T19:29:05.704" v="15" actId="1076"/>
          <ac:spMkLst>
            <pc:docMk/>
            <pc:sldMk cId="2292483124" sldId="257"/>
            <ac:spMk id="9" creationId="{AFC3A6A7-9138-8588-E38C-5F18D7A0CEB5}"/>
          </ac:spMkLst>
        </pc:spChg>
        <pc:spChg chg="add mod">
          <ac:chgData name="Nills Franssens" userId="12bd79d4-1097-42a7-abac-6108d8031a7d" providerId="ADAL" clId="{CF6DB3A8-60F1-4A12-B734-5481033C6B45}" dt="2024-01-05T19:29:05.704" v="15" actId="1076"/>
          <ac:spMkLst>
            <pc:docMk/>
            <pc:sldMk cId="2292483124" sldId="257"/>
            <ac:spMk id="10" creationId="{E6123D2F-2708-0EE7-7E04-B9071E8D83F4}"/>
          </ac:spMkLst>
        </pc:spChg>
        <pc:spChg chg="add mod">
          <ac:chgData name="Nills Franssens" userId="12bd79d4-1097-42a7-abac-6108d8031a7d" providerId="ADAL" clId="{CF6DB3A8-60F1-4A12-B734-5481033C6B45}" dt="2024-01-05T19:29:05.704" v="15" actId="1076"/>
          <ac:spMkLst>
            <pc:docMk/>
            <pc:sldMk cId="2292483124" sldId="257"/>
            <ac:spMk id="11" creationId="{0DB04E78-FB09-A83F-E3B4-DEE2D833F5C6}"/>
          </ac:spMkLst>
        </pc:spChg>
        <pc:spChg chg="add mod">
          <ac:chgData name="Nills Franssens" userId="12bd79d4-1097-42a7-abac-6108d8031a7d" providerId="ADAL" clId="{CF6DB3A8-60F1-4A12-B734-5481033C6B45}" dt="2024-01-05T19:29:05.704" v="15" actId="1076"/>
          <ac:spMkLst>
            <pc:docMk/>
            <pc:sldMk cId="2292483124" sldId="257"/>
            <ac:spMk id="13" creationId="{6DAAA7F2-4193-C650-0741-D16510E86443}"/>
          </ac:spMkLst>
        </pc:spChg>
        <pc:spChg chg="add mod">
          <ac:chgData name="Nills Franssens" userId="12bd79d4-1097-42a7-abac-6108d8031a7d" providerId="ADAL" clId="{CF6DB3A8-60F1-4A12-B734-5481033C6B45}" dt="2024-01-05T19:29:05.704" v="15" actId="1076"/>
          <ac:spMkLst>
            <pc:docMk/>
            <pc:sldMk cId="2292483124" sldId="257"/>
            <ac:spMk id="14" creationId="{F8E535B8-2427-736D-2595-156EAE9F758C}"/>
          </ac:spMkLst>
        </pc:spChg>
        <pc:spChg chg="add mod">
          <ac:chgData name="Nills Franssens" userId="12bd79d4-1097-42a7-abac-6108d8031a7d" providerId="ADAL" clId="{CF6DB3A8-60F1-4A12-B734-5481033C6B45}" dt="2024-01-05T19:29:05.704" v="15" actId="1076"/>
          <ac:spMkLst>
            <pc:docMk/>
            <pc:sldMk cId="2292483124" sldId="257"/>
            <ac:spMk id="15" creationId="{4EF9AD0A-E594-2AA5-8618-AFC90C6F1E74}"/>
          </ac:spMkLst>
        </pc:spChg>
        <pc:picChg chg="add mod">
          <ac:chgData name="Nills Franssens" userId="12bd79d4-1097-42a7-abac-6108d8031a7d" providerId="ADAL" clId="{CF6DB3A8-60F1-4A12-B734-5481033C6B45}" dt="2024-01-05T19:29:05.704" v="15" actId="1076"/>
          <ac:picMkLst>
            <pc:docMk/>
            <pc:sldMk cId="2292483124" sldId="257"/>
            <ac:picMk id="12" creationId="{4A2B0037-E131-EC7F-B6D8-6C85C7049F77}"/>
          </ac:picMkLst>
        </pc:picChg>
        <pc:picChg chg="add del">
          <ac:chgData name="Nills Franssens" userId="12bd79d4-1097-42a7-abac-6108d8031a7d" providerId="ADAL" clId="{CF6DB3A8-60F1-4A12-B734-5481033C6B45}" dt="2024-01-05T19:26:43.393" v="1" actId="478"/>
          <ac:picMkLst>
            <pc:docMk/>
            <pc:sldMk cId="2292483124" sldId="257"/>
            <ac:picMk id="1026" creationId="{2C3E094F-9393-71B3-E314-9EB98F607EE2}"/>
          </ac:picMkLst>
        </pc:picChg>
        <pc:picChg chg="add del">
          <ac:chgData name="Nills Franssens" userId="12bd79d4-1097-42a7-abac-6108d8031a7d" providerId="ADAL" clId="{CF6DB3A8-60F1-4A12-B734-5481033C6B45}" dt="2024-01-05T19:26:59.503" v="4" actId="478"/>
          <ac:picMkLst>
            <pc:docMk/>
            <pc:sldMk cId="2292483124" sldId="257"/>
            <ac:picMk id="1028" creationId="{7F9E8C2A-2019-1716-6B19-38D1FCFFA3B2}"/>
          </ac:picMkLst>
        </pc:picChg>
      </pc:sldChg>
      <pc:sldChg chg="addSp">
        <pc:chgData name="Nills Franssens" userId="12bd79d4-1097-42a7-abac-6108d8031a7d" providerId="ADAL" clId="{CF6DB3A8-60F1-4A12-B734-5481033C6B45}" dt="2024-01-05T19:28:51.748" v="8"/>
        <pc:sldMkLst>
          <pc:docMk/>
          <pc:sldMk cId="1497413790" sldId="258"/>
        </pc:sldMkLst>
        <pc:picChg chg="add">
          <ac:chgData name="Nills Franssens" userId="12bd79d4-1097-42a7-abac-6108d8031a7d" providerId="ADAL" clId="{CF6DB3A8-60F1-4A12-B734-5481033C6B45}" dt="2024-01-05T19:28:51.748" v="8"/>
          <ac:picMkLst>
            <pc:docMk/>
            <pc:sldMk cId="1497413790" sldId="258"/>
            <ac:picMk id="4" creationId="{AA995383-85F9-719D-59B1-252DC7409201}"/>
          </ac:picMkLst>
        </pc:picChg>
      </pc:sldChg>
      <pc:sldChg chg="del">
        <pc:chgData name="Nills Franssens" userId="12bd79d4-1097-42a7-abac-6108d8031a7d" providerId="ADAL" clId="{CF6DB3A8-60F1-4A12-B734-5481033C6B45}" dt="2024-01-10T00:38:16.965" v="283" actId="47"/>
        <pc:sldMkLst>
          <pc:docMk/>
          <pc:sldMk cId="3652692678" sldId="260"/>
        </pc:sldMkLst>
      </pc:sldChg>
      <pc:sldChg chg="modSp mod">
        <pc:chgData name="Nills Franssens" userId="12bd79d4-1097-42a7-abac-6108d8031a7d" providerId="ADAL" clId="{CF6DB3A8-60F1-4A12-B734-5481033C6B45}" dt="2024-01-10T16:17:00.291" v="386" actId="13239"/>
        <pc:sldMkLst>
          <pc:docMk/>
          <pc:sldMk cId="3704576078" sldId="261"/>
        </pc:sldMkLst>
        <pc:graphicFrameChg chg="mod modGraphic">
          <ac:chgData name="Nills Franssens" userId="12bd79d4-1097-42a7-abac-6108d8031a7d" providerId="ADAL" clId="{CF6DB3A8-60F1-4A12-B734-5481033C6B45}" dt="2024-01-10T16:17:00.291" v="386" actId="13239"/>
          <ac:graphicFrameMkLst>
            <pc:docMk/>
            <pc:sldMk cId="3704576078" sldId="261"/>
            <ac:graphicFrameMk id="6" creationId="{B273E26A-8A7F-4226-C68B-EE077A2325B2}"/>
          </ac:graphicFrameMkLst>
        </pc:graphicFrameChg>
      </pc:sldChg>
      <pc:sldChg chg="modSp mod">
        <pc:chgData name="Nills Franssens" userId="12bd79d4-1097-42a7-abac-6108d8031a7d" providerId="ADAL" clId="{CF6DB3A8-60F1-4A12-B734-5481033C6B45}" dt="2024-01-05T19:30:59.985" v="213" actId="20577"/>
        <pc:sldMkLst>
          <pc:docMk/>
          <pc:sldMk cId="3108309962" sldId="262"/>
        </pc:sldMkLst>
        <pc:spChg chg="mod">
          <ac:chgData name="Nills Franssens" userId="12bd79d4-1097-42a7-abac-6108d8031a7d" providerId="ADAL" clId="{CF6DB3A8-60F1-4A12-B734-5481033C6B45}" dt="2024-01-05T19:30:59.985" v="213" actId="20577"/>
          <ac:spMkLst>
            <pc:docMk/>
            <pc:sldMk cId="3108309962" sldId="262"/>
            <ac:spMk id="3" creationId="{FCDC2377-CEC5-063F-E2E8-3CEFBB1599FD}"/>
          </ac:spMkLst>
        </pc:spChg>
      </pc:sldChg>
      <pc:sldChg chg="add del">
        <pc:chgData name="Nills Franssens" userId="12bd79d4-1097-42a7-abac-6108d8031a7d" providerId="ADAL" clId="{CF6DB3A8-60F1-4A12-B734-5481033C6B45}" dt="2024-01-05T19:35:53.364" v="223" actId="47"/>
        <pc:sldMkLst>
          <pc:docMk/>
          <pc:sldMk cId="2604639217" sldId="263"/>
        </pc:sldMkLst>
      </pc:sldChg>
      <pc:sldChg chg="modSp add del mod ord">
        <pc:chgData name="Nills Franssens" userId="12bd79d4-1097-42a7-abac-6108d8031a7d" providerId="ADAL" clId="{CF6DB3A8-60F1-4A12-B734-5481033C6B45}" dt="2024-01-05T19:32:00.608" v="222"/>
        <pc:sldMkLst>
          <pc:docMk/>
          <pc:sldMk cId="2760083340" sldId="264"/>
        </pc:sldMkLst>
        <pc:spChg chg="mod">
          <ac:chgData name="Nills Franssens" userId="12bd79d4-1097-42a7-abac-6108d8031a7d" providerId="ADAL" clId="{CF6DB3A8-60F1-4A12-B734-5481033C6B45}" dt="2024-01-05T19:31:56.874" v="217" actId="27636"/>
          <ac:spMkLst>
            <pc:docMk/>
            <pc:sldMk cId="2760083340" sldId="264"/>
            <ac:spMk id="90" creationId="{53B32F5E-C3FF-994B-9856-A60B56E84741}"/>
          </ac:spMkLst>
        </pc:spChg>
      </pc:sldChg>
      <pc:sldChg chg="addSp delSp modSp new mod setBg">
        <pc:chgData name="Nills Franssens" userId="12bd79d4-1097-42a7-abac-6108d8031a7d" providerId="ADAL" clId="{CF6DB3A8-60F1-4A12-B734-5481033C6B45}" dt="2024-01-10T16:22:29.840" v="425" actId="20577"/>
        <pc:sldMkLst>
          <pc:docMk/>
          <pc:sldMk cId="1101616304" sldId="265"/>
        </pc:sldMkLst>
        <pc:spChg chg="mod">
          <ac:chgData name="Nills Franssens" userId="12bd79d4-1097-42a7-abac-6108d8031a7d" providerId="ADAL" clId="{CF6DB3A8-60F1-4A12-B734-5481033C6B45}" dt="2024-01-10T16:22:29.840" v="425" actId="20577"/>
          <ac:spMkLst>
            <pc:docMk/>
            <pc:sldMk cId="1101616304" sldId="265"/>
            <ac:spMk id="2" creationId="{59FF5D2C-67CB-7FB1-968C-7729EE7A560E}"/>
          </ac:spMkLst>
        </pc:spChg>
        <pc:spChg chg="mod ord">
          <ac:chgData name="Nills Franssens" userId="12bd79d4-1097-42a7-abac-6108d8031a7d" providerId="ADAL" clId="{CF6DB3A8-60F1-4A12-B734-5481033C6B45}" dt="2024-01-10T16:19:27.193" v="390" actId="26606"/>
          <ac:spMkLst>
            <pc:docMk/>
            <pc:sldMk cId="1101616304" sldId="265"/>
            <ac:spMk id="3" creationId="{61D5F13C-877F-96AA-16B7-43694686CB3C}"/>
          </ac:spMkLst>
        </pc:spChg>
        <pc:spChg chg="add del">
          <ac:chgData name="Nills Franssens" userId="12bd79d4-1097-42a7-abac-6108d8031a7d" providerId="ADAL" clId="{CF6DB3A8-60F1-4A12-B734-5481033C6B45}" dt="2024-01-10T16:19:27.193" v="390" actId="26606"/>
          <ac:spMkLst>
            <pc:docMk/>
            <pc:sldMk cId="1101616304" sldId="265"/>
            <ac:spMk id="1031" creationId="{A2679492-7988-4050-9056-542444452411}"/>
          </ac:spMkLst>
        </pc:spChg>
        <pc:spChg chg="add del">
          <ac:chgData name="Nills Franssens" userId="12bd79d4-1097-42a7-abac-6108d8031a7d" providerId="ADAL" clId="{CF6DB3A8-60F1-4A12-B734-5481033C6B45}" dt="2024-01-10T16:19:27.193" v="390" actId="26606"/>
          <ac:spMkLst>
            <pc:docMk/>
            <pc:sldMk cId="1101616304" sldId="265"/>
            <ac:spMk id="1033" creationId="{B091B163-7D61-4891-ABCF-5C13D9C418D0}"/>
          </ac:spMkLst>
        </pc:spChg>
        <pc:picChg chg="add del mod">
          <ac:chgData name="Nills Franssens" userId="12bd79d4-1097-42a7-abac-6108d8031a7d" providerId="ADAL" clId="{CF6DB3A8-60F1-4A12-B734-5481033C6B45}" dt="2024-01-10T16:20:25.841" v="391" actId="478"/>
          <ac:picMkLst>
            <pc:docMk/>
            <pc:sldMk cId="1101616304" sldId="265"/>
            <ac:picMk id="1026" creationId="{71B3350F-E4AF-E3F4-EDBD-4A649C742220}"/>
          </ac:picMkLst>
        </pc:picChg>
        <pc:picChg chg="add mod">
          <ac:chgData name="Nills Franssens" userId="12bd79d4-1097-42a7-abac-6108d8031a7d" providerId="ADAL" clId="{CF6DB3A8-60F1-4A12-B734-5481033C6B45}" dt="2024-01-10T16:22:25.091" v="396" actId="1076"/>
          <ac:picMkLst>
            <pc:docMk/>
            <pc:sldMk cId="1101616304" sldId="265"/>
            <ac:picMk id="1028" creationId="{7A683849-95BA-97CB-7A48-891DABE0FF86}"/>
          </ac:picMkLst>
        </pc:picChg>
        <pc:cxnChg chg="add del">
          <ac:chgData name="Nills Franssens" userId="12bd79d4-1097-42a7-abac-6108d8031a7d" providerId="ADAL" clId="{CF6DB3A8-60F1-4A12-B734-5481033C6B45}" dt="2024-01-10T16:19:27.193" v="390" actId="26606"/>
          <ac:cxnSpMkLst>
            <pc:docMk/>
            <pc:sldMk cId="1101616304" sldId="265"/>
            <ac:cxnSpMk id="1035" creationId="{C49DA8F6-BCC1-4447-B54C-57856834B94B}"/>
          </ac:cxnSpMkLst>
        </pc:cxnChg>
      </pc:sldChg>
      <pc:sldMasterChg chg="add addSldLayout">
        <pc:chgData name="Nills Franssens" userId="12bd79d4-1097-42a7-abac-6108d8031a7d" providerId="ADAL" clId="{CF6DB3A8-60F1-4A12-B734-5481033C6B45}" dt="2024-01-05T19:28:57.090" v="12" actId="27028"/>
        <pc:sldMasterMkLst>
          <pc:docMk/>
          <pc:sldMasterMk cId="4267575115" sldId="2147483693"/>
        </pc:sldMasterMkLst>
        <pc:sldLayoutChg chg="add">
          <pc:chgData name="Nills Franssens" userId="12bd79d4-1097-42a7-abac-6108d8031a7d" providerId="ADAL" clId="{CF6DB3A8-60F1-4A12-B734-5481033C6B45}" dt="2024-01-05T19:28:57.090" v="12" actId="27028"/>
          <pc:sldLayoutMkLst>
            <pc:docMk/>
            <pc:sldMasterMk cId="4267575115" sldId="2147483693"/>
            <pc:sldLayoutMk cId="203609091" sldId="214748370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77CEB1-A77C-4F4E-91CC-F5E5F1E9D6DF}" type="datetimeFigureOut">
              <a:rPr lang="en-US" smtClean="0"/>
              <a:t>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BD57C-519F-4B72-9BF1-F947808DD0E5}" type="slidenum">
              <a:rPr lang="en-US" smtClean="0"/>
              <a:t>‹#›</a:t>
            </a:fld>
            <a:endParaRPr lang="en-US"/>
          </a:p>
        </p:txBody>
      </p:sp>
    </p:spTree>
    <p:extLst>
      <p:ext uri="{BB962C8B-B14F-4D97-AF65-F5344CB8AC3E}">
        <p14:creationId xmlns:p14="http://schemas.microsoft.com/office/powerpoint/2010/main" val="2855715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Greetings everyone. I hope you're all doing well. Today we will be discussing how to improve API Management using Azure and OpenAI. As the world continues to move towards the cloud, it's important that businesses transform their operations and improve their API management capabilities. This is where AI-powered solutions come into play. Azure API Management, coupled with OpenAI, provides businesses with an integrated solution that optimizes their API management process, ensuring that they remain competitive in the evolving business landscape.</a:t>
            </a:r>
          </a:p>
        </p:txBody>
      </p:sp>
      <p:sp>
        <p:nvSpPr>
          <p:cNvPr id="4" name="Slide Number Placeholder 3"/>
          <p:cNvSpPr>
            <a:spLocks noGrp="1"/>
          </p:cNvSpPr>
          <p:nvPr>
            <p:ph type="sldNum" sz="quarter" idx="5"/>
          </p:nvPr>
        </p:nvSpPr>
        <p:spPr/>
        <p:txBody>
          <a:bodyPr/>
          <a:lstStyle/>
          <a:p>
            <a:fld id="{9B79C845-D76E-4FB1-A08A-303B80A8828E}" type="slidenum">
              <a:rPr lang="en-US" smtClean="0"/>
              <a:t>1</a:t>
            </a:fld>
            <a:endParaRPr lang="en-US"/>
          </a:p>
        </p:txBody>
      </p:sp>
    </p:spTree>
    <p:extLst>
      <p:ext uri="{BB962C8B-B14F-4D97-AF65-F5344CB8AC3E}">
        <p14:creationId xmlns:p14="http://schemas.microsoft.com/office/powerpoint/2010/main" val="2299103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dirty="0">
                <a:effectLst/>
              </a:rPr>
              <a:t>**ANIMATION**</a:t>
            </a:r>
          </a:p>
          <a:p>
            <a:pPr algn="l">
              <a:buFontTx/>
              <a:buNone/>
            </a:pPr>
            <a:endParaRPr lang="en-US" dirty="0">
              <a:effectLst/>
            </a:endParaRPr>
          </a:p>
          <a:p>
            <a:pPr algn="l">
              <a:buFontTx/>
              <a:buNone/>
            </a:pPr>
            <a:r>
              <a:rPr lang="en-US" dirty="0">
                <a:effectLst/>
              </a:rPr>
              <a:t>API providers, our customers, use Azure API Management to abstract and expose data and services located across clouds and on-premises as stable and discoverable API facades tailored to specific, outside-in, consumer use cases.</a:t>
            </a:r>
          </a:p>
          <a:p>
            <a:pPr algn="l">
              <a:buFontTx/>
              <a:buNone/>
            </a:pPr>
            <a:endParaRPr lang="en-US" dirty="0">
              <a:effectLst/>
            </a:endParaRPr>
          </a:p>
          <a:p>
            <a:pPr algn="l">
              <a:buFontTx/>
              <a:buNone/>
            </a:pPr>
            <a:r>
              <a:rPr lang="en-US" dirty="0">
                <a:effectLst/>
              </a:rPr>
              <a:t>Using a control plane via Azure portal, Visual Studio Code extension or several other tools API providers can easily create an API facade directly from a Web, Function, or Logic App, import it in a standard definition format - e.g. </a:t>
            </a:r>
            <a:r>
              <a:rPr lang="en-US" dirty="0" err="1">
                <a:effectLst/>
              </a:rPr>
              <a:t>OpenAPI</a:t>
            </a:r>
            <a:r>
              <a:rPr lang="en-US" dirty="0">
                <a:effectLst/>
              </a:rPr>
              <a:t>, or define it manually. </a:t>
            </a:r>
          </a:p>
          <a:p>
            <a:pPr algn="l">
              <a:buFontTx/>
              <a:buNone/>
            </a:pPr>
            <a:endParaRPr lang="en-US" dirty="0">
              <a:effectLst/>
            </a:endParaRPr>
          </a:p>
          <a:p>
            <a:pPr algn="l">
              <a:buFontTx/>
              <a:buNone/>
            </a:pPr>
            <a:r>
              <a:rPr lang="en-US" dirty="0">
                <a:effectLst/>
              </a:rPr>
              <a:t>API providers can decouple API and backend services lifecycles with revisions and versions features as well as secure, protect, transform, and accelerate the APIs with around 50 OOB policies enforced in the gateway . Azure API Management policies are encapsulations of common functions such as throttling, caching, token validation.</a:t>
            </a:r>
          </a:p>
          <a:p>
            <a:pPr algn="l">
              <a:buFontTx/>
              <a:buNone/>
            </a:pPr>
            <a:endParaRPr lang="en-US" dirty="0">
              <a:effectLst/>
            </a:endParaRPr>
          </a:p>
          <a:p>
            <a:pPr algn="l">
              <a:buFontTx/>
              <a:buNone/>
            </a:pPr>
            <a:r>
              <a:rPr lang="en-US" dirty="0">
                <a:effectLst/>
              </a:rPr>
              <a:t>App developers use the developer portal to discover APIs, learn how to use them, and make the first successful call within seconds without writing a line of code.</a:t>
            </a:r>
          </a:p>
          <a:p>
            <a:pPr algn="l">
              <a:buFontTx/>
              <a:buNone/>
            </a:pPr>
            <a:endParaRPr lang="en-US" dirty="0">
              <a:effectLst/>
            </a:endParaRPr>
          </a:p>
          <a:p>
            <a:pPr algn="l">
              <a:buFontTx/>
              <a:buNone/>
            </a:pPr>
            <a:r>
              <a:rPr lang="en-US" dirty="0">
                <a:effectLst/>
              </a:rPr>
              <a:t>All three components of Azure API Management come in every service instance in the Azure cloud. I addition, the developer portal and the gateway can be self-hosted. Self-hosted Azure API Management gateway is packaged as a Linux-based Docker container and can run anywhere Docker is supported, including Kubernetes. Self-hosted gateway connects to the Azure API Management service in Azure via an outbound connection to receive configuration and upload telemetry.</a:t>
            </a:r>
          </a:p>
          <a:p>
            <a:pPr algn="l">
              <a:buFontTx/>
              <a:buNone/>
            </a:pPr>
            <a:endParaRPr lang="en-US" dirty="0">
              <a:effectLst/>
            </a:endParaRPr>
          </a:p>
          <a:p>
            <a:pPr algn="l">
              <a:buFontTx/>
              <a:buNone/>
            </a:pPr>
            <a:r>
              <a:rPr lang="en-US" dirty="0">
                <a:effectLst/>
              </a:rPr>
              <a:t>Azure API Management has excellent support for a variety of Azure services. Recently we announced the addition of support for </a:t>
            </a:r>
            <a:r>
              <a:rPr lang="en-US" dirty="0" err="1">
                <a:effectLst/>
              </a:rPr>
              <a:t>Dapr</a:t>
            </a:r>
            <a:r>
              <a:rPr lang="en-US" dirty="0">
                <a:effectLst/>
              </a:rPr>
              <a:t>.</a:t>
            </a: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E847A55-1ACE-D148-B58E-EFEEAFDE7A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484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1/9/2024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140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1/9/2024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819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1/9/2024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419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203609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1/9/2024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747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1/9/2024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94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1/9/2024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539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1/9/2024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81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1/9/2024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602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1/9/2024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7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1/9/2024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21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1/9/2024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619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1/9/2024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440733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67575115"/>
      </p:ext>
    </p:extLst>
  </p:cSld>
  <p:clrMap bg1="lt1" tx1="dk1" bg2="lt2" tx2="dk2" accent1="accent1" accent2="accent2" accent3="accent3" accent4="accent4" accent5="accent5" accent6="accent6" hlink="hlink" folHlink="folHlink"/>
  <p:sldLayoutIdLst>
    <p:sldLayoutId id="21474837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tiff"/><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sv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6.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Flying Bee">
            <a:extLst>
              <a:ext uri="{FF2B5EF4-FFF2-40B4-BE49-F238E27FC236}">
                <a16:creationId xmlns:a16="http://schemas.microsoft.com/office/drawing/2014/main" id="{CFE6897C-B3CD-B2E6-59BB-07A9885779F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2E3AFB-004C-9DEC-467B-8ED0EE53E66A}"/>
              </a:ext>
            </a:extLst>
          </p:cNvPr>
          <p:cNvSpPr>
            <a:spLocks noGrp="1"/>
          </p:cNvSpPr>
          <p:nvPr>
            <p:ph type="ctrTitle"/>
          </p:nvPr>
        </p:nvSpPr>
        <p:spPr>
          <a:xfrm>
            <a:off x="477981" y="1122362"/>
            <a:ext cx="4023360" cy="2802219"/>
          </a:xfrm>
        </p:spPr>
        <p:txBody>
          <a:bodyPr anchor="b">
            <a:normAutofit/>
          </a:bodyPr>
          <a:lstStyle/>
          <a:p>
            <a:r>
              <a:rPr lang="en-US" sz="3800" dirty="0"/>
              <a:t>Managing Azure OpenAI with Azure Api MANAGEMENT</a:t>
            </a:r>
          </a:p>
        </p:txBody>
      </p:sp>
      <p:sp>
        <p:nvSpPr>
          <p:cNvPr id="3" name="TextBox 2">
            <a:extLst>
              <a:ext uri="{FF2B5EF4-FFF2-40B4-BE49-F238E27FC236}">
                <a16:creationId xmlns:a16="http://schemas.microsoft.com/office/drawing/2014/main" id="{63C80F99-0C45-0AE6-5F92-D4DFE67B60AF}"/>
              </a:ext>
            </a:extLst>
          </p:cNvPr>
          <p:cNvSpPr txBox="1"/>
          <p:nvPr/>
        </p:nvSpPr>
        <p:spPr>
          <a:xfrm>
            <a:off x="694112" y="4505498"/>
            <a:ext cx="12057611" cy="646331"/>
          </a:xfrm>
          <a:prstGeom prst="rect">
            <a:avLst/>
          </a:prstGeom>
          <a:noFill/>
        </p:spPr>
        <p:txBody>
          <a:bodyPr wrap="square" rtlCol="0">
            <a:spAutoFit/>
          </a:bodyPr>
          <a:lstStyle/>
          <a:p>
            <a:r>
              <a:rPr lang="en-US" dirty="0"/>
              <a:t>Nills Franssens	</a:t>
            </a:r>
            <a:r>
              <a:rPr lang="en-US"/>
              <a:t>	Digital and Application Specialist</a:t>
            </a:r>
            <a:endParaRPr lang="en-US" dirty="0"/>
          </a:p>
          <a:p>
            <a:r>
              <a:rPr lang="en-US" dirty="0"/>
              <a:t>Felix Labunsky		Digital and Application Specialist</a:t>
            </a:r>
          </a:p>
        </p:txBody>
      </p:sp>
    </p:spTree>
    <p:extLst>
      <p:ext uri="{BB962C8B-B14F-4D97-AF65-F5344CB8AC3E}">
        <p14:creationId xmlns:p14="http://schemas.microsoft.com/office/powerpoint/2010/main" val="31754356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1943-B622-4431-67F7-CC870713AF9F}"/>
              </a:ext>
            </a:extLst>
          </p:cNvPr>
          <p:cNvSpPr>
            <a:spLocks noGrp="1"/>
          </p:cNvSpPr>
          <p:nvPr>
            <p:ph type="title"/>
          </p:nvPr>
        </p:nvSpPr>
        <p:spPr/>
        <p:txBody>
          <a:bodyPr/>
          <a:lstStyle/>
          <a:p>
            <a:r>
              <a:rPr lang="en-US" dirty="0"/>
              <a:t>What is Azure API Management</a:t>
            </a:r>
          </a:p>
        </p:txBody>
      </p:sp>
      <p:sp>
        <p:nvSpPr>
          <p:cNvPr id="4" name="Rectangle 3">
            <a:extLst>
              <a:ext uri="{FF2B5EF4-FFF2-40B4-BE49-F238E27FC236}">
                <a16:creationId xmlns:a16="http://schemas.microsoft.com/office/drawing/2014/main" id="{CBA727FF-C77D-FC4B-9C33-179849F49739}"/>
              </a:ext>
            </a:extLst>
          </p:cNvPr>
          <p:cNvSpPr/>
          <p:nvPr/>
        </p:nvSpPr>
        <p:spPr bwMode="auto">
          <a:xfrm>
            <a:off x="1144273" y="2557053"/>
            <a:ext cx="10606190" cy="261424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2EEE9FFE-C0F9-6708-C8FF-2426B1F20ECE}"/>
              </a:ext>
            </a:extLst>
          </p:cNvPr>
          <p:cNvSpPr txBox="1"/>
          <p:nvPr/>
        </p:nvSpPr>
        <p:spPr>
          <a:xfrm>
            <a:off x="1293658" y="3243913"/>
            <a:ext cx="2468176" cy="1769730"/>
          </a:xfrm>
          <a:prstGeom prst="rect">
            <a:avLst/>
          </a:prstGeom>
          <a:solidFill>
            <a:srgbClr val="5C2D91"/>
          </a:solidFill>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Abstraction</a:t>
            </a:r>
          </a:p>
          <a:p>
            <a:pPr algn="ctr" defTabSz="914049">
              <a:lnSpc>
                <a:spcPct val="90000"/>
              </a:lnSpc>
              <a:spcAft>
                <a:spcPts val="600"/>
              </a:spcAft>
            </a:pPr>
            <a:r>
              <a:rPr lang="en-US" sz="1567" kern="0">
                <a:gradFill>
                  <a:gsLst>
                    <a:gs pos="2917">
                      <a:srgbClr val="FFFFFF"/>
                    </a:gs>
                    <a:gs pos="30000">
                      <a:srgbClr val="FFFFFF"/>
                    </a:gs>
                  </a:gsLst>
                  <a:lin ang="5400000" scaled="0"/>
                </a:gradFill>
              </a:rPr>
              <a:t>decouple</a:t>
            </a:r>
          </a:p>
          <a:p>
            <a:pPr algn="ctr" defTabSz="914049">
              <a:lnSpc>
                <a:spcPct val="90000"/>
              </a:lnSpc>
              <a:spcAft>
                <a:spcPts val="600"/>
              </a:spcAft>
            </a:pPr>
            <a:r>
              <a:rPr lang="en-US" sz="1567" kern="0">
                <a:gradFill>
                  <a:gsLst>
                    <a:gs pos="2917">
                      <a:srgbClr val="FFFFFF"/>
                    </a:gs>
                    <a:gs pos="30000">
                      <a:srgbClr val="FFFFFF"/>
                    </a:gs>
                  </a:gsLst>
                  <a:lin ang="5400000" scaled="0"/>
                </a:gradFill>
              </a:rPr>
              <a:t>modernize</a:t>
            </a:r>
          </a:p>
          <a:p>
            <a:pPr algn="ctr" defTabSz="914049">
              <a:lnSpc>
                <a:spcPct val="90000"/>
              </a:lnSpc>
              <a:spcAft>
                <a:spcPts val="600"/>
              </a:spcAft>
            </a:pPr>
            <a:r>
              <a:rPr lang="en-US" sz="1567" kern="0">
                <a:gradFill>
                  <a:gsLst>
                    <a:gs pos="2917">
                      <a:srgbClr val="FFFFFF"/>
                    </a:gs>
                    <a:gs pos="30000">
                      <a:srgbClr val="FFFFFF"/>
                    </a:gs>
                  </a:gsLst>
                  <a:lin ang="5400000" scaled="0"/>
                </a:gradFill>
              </a:rPr>
              <a:t>optimize</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endParaRPr lang="en-US" sz="2745" kern="0">
              <a:gradFill>
                <a:gsLst>
                  <a:gs pos="2917">
                    <a:srgbClr val="FFFFFF"/>
                  </a:gs>
                  <a:gs pos="30000">
                    <a:srgbClr val="FFFFFF"/>
                  </a:gs>
                </a:gsLst>
                <a:lin ang="5400000" scaled="0"/>
              </a:gradFill>
            </a:endParaRPr>
          </a:p>
        </p:txBody>
      </p:sp>
      <p:sp>
        <p:nvSpPr>
          <p:cNvPr id="6" name="TextBox 5">
            <a:extLst>
              <a:ext uri="{FF2B5EF4-FFF2-40B4-BE49-F238E27FC236}">
                <a16:creationId xmlns:a16="http://schemas.microsoft.com/office/drawing/2014/main" id="{5F1112CD-4F00-F17B-6BF8-CDF03834CB20}"/>
              </a:ext>
            </a:extLst>
          </p:cNvPr>
          <p:cNvSpPr txBox="1"/>
          <p:nvPr/>
        </p:nvSpPr>
        <p:spPr>
          <a:xfrm>
            <a:off x="3911218" y="3243913"/>
            <a:ext cx="2468176" cy="1769730"/>
          </a:xfrm>
          <a:prstGeom prst="rect">
            <a:avLst/>
          </a:prstGeom>
          <a:solidFill>
            <a:srgbClr val="0078D7"/>
          </a:solidFill>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Middleware</a:t>
            </a:r>
          </a:p>
          <a:p>
            <a:pPr algn="ctr" defTabSz="914049">
              <a:lnSpc>
                <a:spcPct val="90000"/>
              </a:lnSpc>
              <a:spcAft>
                <a:spcPts val="600"/>
              </a:spcAft>
            </a:pPr>
            <a:r>
              <a:rPr lang="en-US" sz="1567" kern="0">
                <a:gradFill>
                  <a:gsLst>
                    <a:gs pos="2917">
                      <a:srgbClr val="FFFFFF"/>
                    </a:gs>
                    <a:gs pos="30000">
                      <a:srgbClr val="FFFFFF"/>
                    </a:gs>
                  </a:gsLst>
                  <a:lin ang="5400000" scaled="0"/>
                </a:gradFill>
              </a:rPr>
              <a:t>secure</a:t>
            </a:r>
          </a:p>
          <a:p>
            <a:pPr algn="ctr" defTabSz="914049">
              <a:lnSpc>
                <a:spcPct val="90000"/>
              </a:lnSpc>
              <a:spcAft>
                <a:spcPts val="600"/>
              </a:spcAft>
            </a:pPr>
            <a:r>
              <a:rPr lang="en-US" sz="1567" kern="0">
                <a:gradFill>
                  <a:gsLst>
                    <a:gs pos="2917">
                      <a:srgbClr val="FFFFFF"/>
                    </a:gs>
                    <a:gs pos="30000">
                      <a:srgbClr val="FFFFFF"/>
                    </a:gs>
                  </a:gsLst>
                  <a:lin ang="5400000" scaled="0"/>
                </a:gradFill>
              </a:rPr>
              <a:t>protect</a:t>
            </a:r>
          </a:p>
          <a:p>
            <a:pPr algn="ctr" defTabSz="914049">
              <a:lnSpc>
                <a:spcPct val="90000"/>
              </a:lnSpc>
              <a:spcAft>
                <a:spcPts val="600"/>
              </a:spcAft>
            </a:pPr>
            <a:r>
              <a:rPr lang="en-US" sz="1567" kern="0">
                <a:gradFill>
                  <a:gsLst>
                    <a:gs pos="2917">
                      <a:srgbClr val="FFFFFF"/>
                    </a:gs>
                    <a:gs pos="30000">
                      <a:srgbClr val="FFFFFF"/>
                    </a:gs>
                  </a:gsLst>
                  <a:lin ang="5400000" scaled="0"/>
                </a:gradFill>
              </a:rPr>
              <a:t>cache</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p>
        </p:txBody>
      </p:sp>
      <p:sp>
        <p:nvSpPr>
          <p:cNvPr id="7" name="TextBox 6">
            <a:extLst>
              <a:ext uri="{FF2B5EF4-FFF2-40B4-BE49-F238E27FC236}">
                <a16:creationId xmlns:a16="http://schemas.microsoft.com/office/drawing/2014/main" id="{38F1A711-5769-B086-D24D-E8BABC2DF3C5}"/>
              </a:ext>
            </a:extLst>
          </p:cNvPr>
          <p:cNvSpPr txBox="1"/>
          <p:nvPr/>
        </p:nvSpPr>
        <p:spPr>
          <a:xfrm>
            <a:off x="6518703" y="3243913"/>
            <a:ext cx="2468176" cy="1769730"/>
          </a:xfrm>
          <a:prstGeom prst="rect">
            <a:avLst/>
          </a:prstGeom>
          <a:solidFill>
            <a:srgbClr val="008272"/>
          </a:solidFill>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Monitoring</a:t>
            </a:r>
          </a:p>
          <a:p>
            <a:pPr algn="ctr" defTabSz="914049">
              <a:lnSpc>
                <a:spcPct val="90000"/>
              </a:lnSpc>
              <a:spcAft>
                <a:spcPts val="600"/>
              </a:spcAft>
            </a:pPr>
            <a:r>
              <a:rPr lang="en-US" sz="1567" kern="0">
                <a:gradFill>
                  <a:gsLst>
                    <a:gs pos="2917">
                      <a:srgbClr val="FFFFFF"/>
                    </a:gs>
                    <a:gs pos="30000">
                      <a:srgbClr val="FFFFFF"/>
                    </a:gs>
                  </a:gsLst>
                  <a:lin ang="5400000" scaled="0"/>
                </a:gradFill>
              </a:rPr>
              <a:t>usage</a:t>
            </a:r>
          </a:p>
          <a:p>
            <a:pPr algn="ctr" defTabSz="914049">
              <a:lnSpc>
                <a:spcPct val="90000"/>
              </a:lnSpc>
              <a:spcAft>
                <a:spcPts val="600"/>
              </a:spcAft>
            </a:pPr>
            <a:r>
              <a:rPr lang="en-US" sz="1567" kern="0">
                <a:gradFill>
                  <a:gsLst>
                    <a:gs pos="2917">
                      <a:srgbClr val="FFFFFF"/>
                    </a:gs>
                    <a:gs pos="30000">
                      <a:srgbClr val="FFFFFF"/>
                    </a:gs>
                  </a:gsLst>
                  <a:lin ang="5400000" scaled="0"/>
                </a:gradFill>
              </a:rPr>
              <a:t>health</a:t>
            </a:r>
          </a:p>
          <a:p>
            <a:pPr algn="ctr" defTabSz="914049">
              <a:lnSpc>
                <a:spcPct val="90000"/>
              </a:lnSpc>
              <a:spcAft>
                <a:spcPts val="600"/>
              </a:spcAft>
            </a:pPr>
            <a:r>
              <a:rPr lang="en-US" sz="1567" kern="0">
                <a:gradFill>
                  <a:gsLst>
                    <a:gs pos="2917">
                      <a:srgbClr val="FFFFFF"/>
                    </a:gs>
                    <a:gs pos="30000">
                      <a:srgbClr val="FFFFFF"/>
                    </a:gs>
                  </a:gsLst>
                  <a:lin ang="5400000" scaled="0"/>
                </a:gradFill>
              </a:rPr>
              <a:t>monetization</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p>
        </p:txBody>
      </p:sp>
      <p:sp>
        <p:nvSpPr>
          <p:cNvPr id="8" name="TextBox 7">
            <a:extLst>
              <a:ext uri="{FF2B5EF4-FFF2-40B4-BE49-F238E27FC236}">
                <a16:creationId xmlns:a16="http://schemas.microsoft.com/office/drawing/2014/main" id="{73BD7254-EB30-DA9B-EF0F-827A2C995DF6}"/>
              </a:ext>
            </a:extLst>
          </p:cNvPr>
          <p:cNvSpPr txBox="1"/>
          <p:nvPr/>
        </p:nvSpPr>
        <p:spPr>
          <a:xfrm>
            <a:off x="9136262" y="3243913"/>
            <a:ext cx="2468176" cy="1769730"/>
          </a:xfrm>
          <a:prstGeom prst="rect">
            <a:avLst/>
          </a:prstGeom>
          <a:solidFill>
            <a:srgbClr val="107C10"/>
          </a:solidFill>
          <a:ln>
            <a:solidFill>
              <a:schemeClr val="accent4">
                <a:lumMod val="50000"/>
              </a:schemeClr>
            </a:solidFill>
          </a:ln>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Developer</a:t>
            </a:r>
          </a:p>
          <a:p>
            <a:pPr algn="ctr" defTabSz="914049">
              <a:lnSpc>
                <a:spcPct val="90000"/>
              </a:lnSpc>
              <a:spcAft>
                <a:spcPts val="600"/>
              </a:spcAft>
            </a:pPr>
            <a:r>
              <a:rPr lang="en-US" sz="1567" kern="0">
                <a:gradFill>
                  <a:gsLst>
                    <a:gs pos="2917">
                      <a:srgbClr val="FFFFFF"/>
                    </a:gs>
                    <a:gs pos="30000">
                      <a:srgbClr val="FFFFFF"/>
                    </a:gs>
                  </a:gsLst>
                  <a:lin ang="5400000" scaled="0"/>
                </a:gradFill>
              </a:rPr>
              <a:t>discover</a:t>
            </a:r>
          </a:p>
          <a:p>
            <a:pPr algn="ctr" defTabSz="914049">
              <a:lnSpc>
                <a:spcPct val="90000"/>
              </a:lnSpc>
              <a:spcAft>
                <a:spcPts val="600"/>
              </a:spcAft>
            </a:pPr>
            <a:r>
              <a:rPr lang="en-US" sz="1567" kern="0">
                <a:gradFill>
                  <a:gsLst>
                    <a:gs pos="2917">
                      <a:srgbClr val="FFFFFF"/>
                    </a:gs>
                    <a:gs pos="30000">
                      <a:srgbClr val="FFFFFF"/>
                    </a:gs>
                  </a:gsLst>
                  <a:lin ang="5400000" scaled="0"/>
                </a:gradFill>
              </a:rPr>
              <a:t>document</a:t>
            </a:r>
          </a:p>
          <a:p>
            <a:pPr algn="ctr" defTabSz="914049">
              <a:lnSpc>
                <a:spcPct val="90000"/>
              </a:lnSpc>
              <a:spcAft>
                <a:spcPts val="600"/>
              </a:spcAft>
            </a:pPr>
            <a:r>
              <a:rPr lang="en-US" sz="1567" kern="0">
                <a:gradFill>
                  <a:gsLst>
                    <a:gs pos="2917">
                      <a:srgbClr val="FFFFFF"/>
                    </a:gs>
                    <a:gs pos="30000">
                      <a:srgbClr val="FFFFFF"/>
                    </a:gs>
                  </a:gsLst>
                  <a:lin ang="5400000" scaled="0"/>
                </a:gradFill>
              </a:rPr>
              <a:t>on-board</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p>
        </p:txBody>
      </p:sp>
      <p:sp>
        <p:nvSpPr>
          <p:cNvPr id="9" name="Rectangle 8">
            <a:extLst>
              <a:ext uri="{FF2B5EF4-FFF2-40B4-BE49-F238E27FC236}">
                <a16:creationId xmlns:a16="http://schemas.microsoft.com/office/drawing/2014/main" id="{AFC3A6A7-9138-8588-E38C-5F18D7A0CEB5}"/>
              </a:ext>
            </a:extLst>
          </p:cNvPr>
          <p:cNvSpPr/>
          <p:nvPr/>
        </p:nvSpPr>
        <p:spPr>
          <a:xfrm>
            <a:off x="6639811" y="5527176"/>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On-prem APIs</a:t>
            </a:r>
          </a:p>
        </p:txBody>
      </p:sp>
      <p:sp>
        <p:nvSpPr>
          <p:cNvPr id="10" name="Rectangle 9">
            <a:extLst>
              <a:ext uri="{FF2B5EF4-FFF2-40B4-BE49-F238E27FC236}">
                <a16:creationId xmlns:a16="http://schemas.microsoft.com/office/drawing/2014/main" id="{E6123D2F-2708-0EE7-7E04-B9071E8D83F4}"/>
              </a:ext>
            </a:extLst>
          </p:cNvPr>
          <p:cNvSpPr/>
          <p:nvPr/>
        </p:nvSpPr>
        <p:spPr>
          <a:xfrm>
            <a:off x="9292752" y="5527176"/>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3</a:t>
            </a:r>
            <a:r>
              <a:rPr lang="en-US" kern="0" baseline="30000">
                <a:solidFill>
                  <a:srgbClr val="FFFFFF"/>
                </a:solidFill>
              </a:rPr>
              <a:t>rd</a:t>
            </a:r>
            <a:r>
              <a:rPr lang="en-US" kern="0">
                <a:solidFill>
                  <a:srgbClr val="FFFFFF"/>
                </a:solidFill>
              </a:rPr>
              <a:t> party APIs</a:t>
            </a:r>
          </a:p>
        </p:txBody>
      </p:sp>
      <p:sp>
        <p:nvSpPr>
          <p:cNvPr id="11" name="TextBox 10">
            <a:extLst>
              <a:ext uri="{FF2B5EF4-FFF2-40B4-BE49-F238E27FC236}">
                <a16:creationId xmlns:a16="http://schemas.microsoft.com/office/drawing/2014/main" id="{0DB04E78-FB09-A83F-E3B4-DEE2D833F5C6}"/>
              </a:ext>
            </a:extLst>
          </p:cNvPr>
          <p:cNvSpPr txBox="1"/>
          <p:nvPr/>
        </p:nvSpPr>
        <p:spPr>
          <a:xfrm>
            <a:off x="1837237" y="2684032"/>
            <a:ext cx="3849194" cy="504987"/>
          </a:xfrm>
          <a:prstGeom prst="rect">
            <a:avLst/>
          </a:prstGeom>
          <a:noFill/>
        </p:spPr>
        <p:txBody>
          <a:bodyPr wrap="square" lIns="179234" tIns="143387" rIns="179234" bIns="143387" rtlCol="0">
            <a:spAutoFit/>
          </a:bodyPr>
          <a:lstStyle/>
          <a:p>
            <a:pPr defTabSz="914049"/>
            <a:r>
              <a:rPr lang="en-US" sz="1400" kern="0">
                <a:solidFill>
                  <a:srgbClr val="0078D7"/>
                </a:solidFill>
              </a:rPr>
              <a:t>AZURE API MANAGEMENT</a:t>
            </a:r>
          </a:p>
        </p:txBody>
      </p:sp>
      <p:pic>
        <p:nvPicPr>
          <p:cNvPr id="12" name="Picture 11">
            <a:extLst>
              <a:ext uri="{FF2B5EF4-FFF2-40B4-BE49-F238E27FC236}">
                <a16:creationId xmlns:a16="http://schemas.microsoft.com/office/drawing/2014/main" id="{4A2B0037-E131-EC7F-B6D8-6C85C7049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927" y="2721190"/>
            <a:ext cx="520056" cy="433849"/>
          </a:xfrm>
          <a:prstGeom prst="rect">
            <a:avLst/>
          </a:prstGeom>
        </p:spPr>
      </p:pic>
      <p:sp>
        <p:nvSpPr>
          <p:cNvPr id="13" name="Rectangle 12">
            <a:extLst>
              <a:ext uri="{FF2B5EF4-FFF2-40B4-BE49-F238E27FC236}">
                <a16:creationId xmlns:a16="http://schemas.microsoft.com/office/drawing/2014/main" id="{6DAAA7F2-4193-C650-0741-D16510E86443}"/>
              </a:ext>
            </a:extLst>
          </p:cNvPr>
          <p:cNvSpPr/>
          <p:nvPr/>
        </p:nvSpPr>
        <p:spPr>
          <a:xfrm>
            <a:off x="1333928" y="5527176"/>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Custom APIs on Azure</a:t>
            </a:r>
          </a:p>
        </p:txBody>
      </p:sp>
      <p:sp>
        <p:nvSpPr>
          <p:cNvPr id="14" name="Rectangle 13">
            <a:extLst>
              <a:ext uri="{FF2B5EF4-FFF2-40B4-BE49-F238E27FC236}">
                <a16:creationId xmlns:a16="http://schemas.microsoft.com/office/drawing/2014/main" id="{F8E535B8-2427-736D-2595-156EAE9F758C}"/>
              </a:ext>
            </a:extLst>
          </p:cNvPr>
          <p:cNvSpPr/>
          <p:nvPr/>
        </p:nvSpPr>
        <p:spPr>
          <a:xfrm>
            <a:off x="3986870" y="5527176"/>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Azure APIs</a:t>
            </a:r>
          </a:p>
        </p:txBody>
      </p:sp>
      <p:sp>
        <p:nvSpPr>
          <p:cNvPr id="15" name="Rectangle 14">
            <a:extLst>
              <a:ext uri="{FF2B5EF4-FFF2-40B4-BE49-F238E27FC236}">
                <a16:creationId xmlns:a16="http://schemas.microsoft.com/office/drawing/2014/main" id="{4EF9AD0A-E594-2AA5-8618-AFC90C6F1E74}"/>
              </a:ext>
            </a:extLst>
          </p:cNvPr>
          <p:cNvSpPr/>
          <p:nvPr/>
        </p:nvSpPr>
        <p:spPr>
          <a:xfrm>
            <a:off x="1293658" y="1500969"/>
            <a:ext cx="10456805" cy="779127"/>
          </a:xfrm>
          <a:prstGeom prst="rect">
            <a:avLst/>
          </a:prstGeom>
          <a:solidFill>
            <a:schemeClr val="tx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API consumers</a:t>
            </a:r>
          </a:p>
        </p:txBody>
      </p:sp>
    </p:spTree>
    <p:extLst>
      <p:ext uri="{BB962C8B-B14F-4D97-AF65-F5344CB8AC3E}">
        <p14:creationId xmlns:p14="http://schemas.microsoft.com/office/powerpoint/2010/main" val="229248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a 3-apart flow chart showing the relationship between the &quot;app developers&quot; icon and the &quot;developer portal&quot; icon connecting to the &quot;API management plane&quot; and its relationship to the &quot;API providers&quot;. The &quot;API Management plane&quot; links to &quot;gateway&quot; icon, which links to &quot;apps on devices&quot; on one side and the &quot;Backend API's&quot; on the other.">
            <a:extLst>
              <a:ext uri="{FF2B5EF4-FFF2-40B4-BE49-F238E27FC236}">
                <a16:creationId xmlns:a16="http://schemas.microsoft.com/office/drawing/2014/main" id="{A0261349-0107-344B-B386-B40490D6FE63}"/>
              </a:ext>
            </a:extLst>
          </p:cNvPr>
          <p:cNvSpPr/>
          <p:nvPr/>
        </p:nvSpPr>
        <p:spPr bwMode="auto">
          <a:xfrm rot="16200000">
            <a:off x="3170936" y="1375444"/>
            <a:ext cx="4365174" cy="4463148"/>
          </a:xfrm>
          <a:prstGeom prst="rect">
            <a:avLst/>
          </a:prstGeom>
          <a:solidFill>
            <a:schemeClr val="bg1"/>
          </a:solidFill>
          <a:ln>
            <a:solidFill>
              <a:srgbClr val="0070C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3" name="Rectangle 102">
            <a:extLst>
              <a:ext uri="{FF2B5EF4-FFF2-40B4-BE49-F238E27FC236}">
                <a16:creationId xmlns:a16="http://schemas.microsoft.com/office/drawing/2014/main" id="{35FAE228-F693-D441-BAE5-5077F62AF5B0}"/>
              </a:ext>
              <a:ext uri="{C183D7F6-B498-43B3-948B-1728B52AA6E4}">
                <adec:decorative xmlns:adec="http://schemas.microsoft.com/office/drawing/2017/decorative" val="1"/>
              </a:ext>
            </a:extLst>
          </p:cNvPr>
          <p:cNvSpPr/>
          <p:nvPr/>
        </p:nvSpPr>
        <p:spPr bwMode="auto">
          <a:xfrm>
            <a:off x="7401943" y="1418164"/>
            <a:ext cx="178435" cy="3950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descr="This is a house icon and the word 'developer portal'. It is linked to the left by 'App Developers&quot; and to the right by &quot;API Management plane&quot; icons.&#10;">
            <a:extLst>
              <a:ext uri="{FF2B5EF4-FFF2-40B4-BE49-F238E27FC236}">
                <a16:creationId xmlns:a16="http://schemas.microsoft.com/office/drawing/2014/main" id="{5489A899-A9BD-C94E-BFC4-D56395FE456F}"/>
              </a:ext>
            </a:extLst>
          </p:cNvPr>
          <p:cNvSpPr>
            <a:spLocks noChangeAspect="1"/>
          </p:cNvSpPr>
          <p:nvPr/>
        </p:nvSpPr>
        <p:spPr bwMode="auto">
          <a:xfrm>
            <a:off x="3461355" y="1819871"/>
            <a:ext cx="1645920" cy="164592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D8685EFB-D2F2-6A4D-B076-A58E22181A4A}"/>
              </a:ext>
            </a:extLst>
          </p:cNvPr>
          <p:cNvSpPr txBox="1"/>
          <p:nvPr/>
        </p:nvSpPr>
        <p:spPr>
          <a:xfrm flipH="1">
            <a:off x="3478980" y="3035807"/>
            <a:ext cx="16459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rPr>
              <a:t>User plane</a:t>
            </a:r>
          </a:p>
        </p:txBody>
      </p:sp>
      <p:grpSp>
        <p:nvGrpSpPr>
          <p:cNvPr id="21" name="Group 20" descr="Icon of an open door titled &quot;Gateway&quot;. This icon connects on the left to &quot;Apps on Devices&quot; and to the right to &quot;Backend APIs&quot;">
            <a:extLst>
              <a:ext uri="{FF2B5EF4-FFF2-40B4-BE49-F238E27FC236}">
                <a16:creationId xmlns:a16="http://schemas.microsoft.com/office/drawing/2014/main" id="{EF347B0F-D446-CF48-9979-322BAD976E83}"/>
              </a:ext>
            </a:extLst>
          </p:cNvPr>
          <p:cNvGrpSpPr>
            <a:grpSpLocks noChangeAspect="1"/>
          </p:cNvGrpSpPr>
          <p:nvPr/>
        </p:nvGrpSpPr>
        <p:grpSpPr>
          <a:xfrm>
            <a:off x="5446079" y="3778318"/>
            <a:ext cx="1645922" cy="1645920"/>
            <a:chOff x="1429847" y="4901582"/>
            <a:chExt cx="1097281" cy="1097280"/>
          </a:xfrm>
        </p:grpSpPr>
        <p:sp>
          <p:nvSpPr>
            <p:cNvPr id="12" name="Rectangle 11">
              <a:extLst>
                <a:ext uri="{FF2B5EF4-FFF2-40B4-BE49-F238E27FC236}">
                  <a16:creationId xmlns:a16="http://schemas.microsoft.com/office/drawing/2014/main" id="{0799B4FF-402C-7145-8F21-902C6C2A3171}"/>
                </a:ext>
              </a:extLst>
            </p:cNvPr>
            <p:cNvSpPr/>
            <p:nvPr/>
          </p:nvSpPr>
          <p:spPr bwMode="auto">
            <a:xfrm>
              <a:off x="1429848" y="4901582"/>
              <a:ext cx="1097280" cy="109728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7ADA43D5-93B7-F64F-85E0-896AD47681BD}"/>
                </a:ext>
              </a:extLst>
            </p:cNvPr>
            <p:cNvSpPr txBox="1"/>
            <p:nvPr/>
          </p:nvSpPr>
          <p:spPr>
            <a:xfrm flipH="1">
              <a:off x="1429847" y="5706254"/>
              <a:ext cx="1097280" cy="292608"/>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hr-HR" sz="1050" dirty="0" err="1">
                  <a:solidFill>
                    <a:srgbClr val="0070C0"/>
                  </a:solidFill>
                  <a:latin typeface="Segoe UI Light" panose="020B0502040204020203" pitchFamily="34" charset="0"/>
                  <a:cs typeface="Segoe UI Light" panose="020B0502040204020203" pitchFamily="34" charset="0"/>
                </a:rPr>
                <a:t>Endpoint</a:t>
              </a:r>
              <a:r>
                <a:rPr kumimoji="0" lang="en-US" sz="1050" u="none" strike="noStrike" kern="1200" cap="none" spc="0" normalizeH="0" baseline="0" noProof="0" dirty="0">
                  <a:ln>
                    <a:noFill/>
                  </a:ln>
                  <a:solidFill>
                    <a:srgbClr val="0070C0"/>
                  </a:solidFill>
                  <a:effectLst/>
                  <a:uLnTx/>
                  <a:uFillTx/>
                  <a:latin typeface="Segoe UI Light" panose="020B0502040204020203" pitchFamily="34" charset="0"/>
                  <a:cs typeface="Segoe UI Light" panose="020B0502040204020203" pitchFamily="34" charset="0"/>
                </a:rPr>
                <a:t> plane</a:t>
              </a:r>
            </a:p>
          </p:txBody>
        </p:sp>
      </p:grpSp>
      <p:grpSp>
        <p:nvGrpSpPr>
          <p:cNvPr id="28" name="Group 27" descr="Icon of tools labeled &quot;API Management Plane&quot;. This icon links on the left to the &quot;developer portal&quot; and on the right to the &quot;API providers&quot;">
            <a:extLst>
              <a:ext uri="{FF2B5EF4-FFF2-40B4-BE49-F238E27FC236}">
                <a16:creationId xmlns:a16="http://schemas.microsoft.com/office/drawing/2014/main" id="{A30CDA6F-9678-0744-A9A7-87AC4C530A95}"/>
              </a:ext>
            </a:extLst>
          </p:cNvPr>
          <p:cNvGrpSpPr/>
          <p:nvPr/>
        </p:nvGrpSpPr>
        <p:grpSpPr>
          <a:xfrm>
            <a:off x="5431903" y="1743717"/>
            <a:ext cx="1645920" cy="1718288"/>
            <a:chOff x="8532222" y="1202305"/>
            <a:chExt cx="1645920" cy="1718288"/>
          </a:xfrm>
        </p:grpSpPr>
        <p:sp>
          <p:nvSpPr>
            <p:cNvPr id="22" name="Oval 21">
              <a:extLst>
                <a:ext uri="{FF2B5EF4-FFF2-40B4-BE49-F238E27FC236}">
                  <a16:creationId xmlns:a16="http://schemas.microsoft.com/office/drawing/2014/main" id="{C1E280E8-2BF6-9E40-BB8F-23C8B9052289}"/>
                </a:ext>
              </a:extLst>
            </p:cNvPr>
            <p:cNvSpPr/>
            <p:nvPr/>
          </p:nvSpPr>
          <p:spPr bwMode="auto">
            <a:xfrm>
              <a:off x="8806543" y="1539949"/>
              <a:ext cx="1097280" cy="109728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DeveloperTools_EC7A" title="Icon of a wrench and a screwdriver">
              <a:extLst>
                <a:ext uri="{FF2B5EF4-FFF2-40B4-BE49-F238E27FC236}">
                  <a16:creationId xmlns:a16="http://schemas.microsoft.com/office/drawing/2014/main" id="{4EB282A5-9165-A340-BD45-656D7B883382}"/>
                </a:ext>
              </a:extLst>
            </p:cNvPr>
            <p:cNvSpPr>
              <a:spLocks noChangeAspect="1" noEditPoints="1"/>
            </p:cNvSpPr>
            <p:nvPr/>
          </p:nvSpPr>
          <p:spPr bwMode="auto">
            <a:xfrm>
              <a:off x="9239117" y="1746441"/>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C37AB7C8-EB0C-114F-A2B5-FBACB687ADA8}"/>
                </a:ext>
              </a:extLst>
            </p:cNvPr>
            <p:cNvSpPr txBox="1"/>
            <p:nvPr/>
          </p:nvSpPr>
          <p:spPr>
            <a:xfrm flipH="1">
              <a:off x="8760822" y="2100336"/>
              <a:ext cx="1188720" cy="586314"/>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u="none" strike="noStrike" kern="1200" cap="none" spc="0" normalizeH="0" baseline="0" noProof="0" dirty="0">
                  <a:ln>
                    <a:noFill/>
                  </a:ln>
                  <a:solidFill>
                    <a:srgbClr val="0070C0"/>
                  </a:solidFill>
                  <a:effectLst/>
                  <a:uLnTx/>
                  <a:uFillTx/>
                  <a:latin typeface="Segoe UI Light" panose="020B0502040204020203" pitchFamily="34" charset="0"/>
                  <a:cs typeface="Segoe UI Light" panose="020B0502040204020203" pitchFamily="34" charset="0"/>
                </a:rPr>
                <a:t>Management plane</a:t>
              </a:r>
            </a:p>
          </p:txBody>
        </p:sp>
        <p:sp>
          <p:nvSpPr>
            <p:cNvPr id="25" name="Oval 24">
              <a:extLst>
                <a:ext uri="{FF2B5EF4-FFF2-40B4-BE49-F238E27FC236}">
                  <a16:creationId xmlns:a16="http://schemas.microsoft.com/office/drawing/2014/main" id="{56F06BFB-9053-7A46-8419-1206DC4C9823}"/>
                </a:ext>
              </a:extLst>
            </p:cNvPr>
            <p:cNvSpPr>
              <a:spLocks noChangeAspect="1"/>
            </p:cNvSpPr>
            <p:nvPr/>
          </p:nvSpPr>
          <p:spPr bwMode="auto">
            <a:xfrm>
              <a:off x="8532222" y="1274673"/>
              <a:ext cx="1645920" cy="164592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7BD77655-0616-244D-997F-53616EE1A962}"/>
                </a:ext>
              </a:extLst>
            </p:cNvPr>
            <p:cNvSpPr txBox="1"/>
            <p:nvPr/>
          </p:nvSpPr>
          <p:spPr>
            <a:xfrm flipH="1">
              <a:off x="8760822" y="1202305"/>
              <a:ext cx="11887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050" dirty="0">
                  <a:solidFill>
                    <a:srgbClr val="0070C0"/>
                  </a:solidFill>
                  <a:latin typeface="+mj-lt"/>
                </a:rPr>
                <a:t>Azure Portal</a:t>
              </a:r>
              <a:endParaRPr kumimoji="0" lang="en-US" sz="1050" b="0" i="0" u="none" strike="noStrike" kern="1200" cap="none" spc="0" normalizeH="0" baseline="0" noProof="0" dirty="0">
                <a:ln>
                  <a:noFill/>
                </a:ln>
                <a:solidFill>
                  <a:srgbClr val="0070C0"/>
                </a:solidFill>
                <a:effectLst/>
                <a:uLnTx/>
                <a:uFillTx/>
                <a:latin typeface="+mj-lt"/>
                <a:ea typeface="+mn-ea"/>
                <a:cs typeface="+mn-cs"/>
              </a:endParaRPr>
            </a:p>
          </p:txBody>
        </p:sp>
      </p:grpSp>
      <p:sp>
        <p:nvSpPr>
          <p:cNvPr id="29" name="door" title="Icon of an open doorway">
            <a:extLst>
              <a:ext uri="{FF2B5EF4-FFF2-40B4-BE49-F238E27FC236}">
                <a16:creationId xmlns:a16="http://schemas.microsoft.com/office/drawing/2014/main" id="{A76B545C-19E8-B84E-B032-7C7BE2028C40}"/>
              </a:ext>
            </a:extLst>
          </p:cNvPr>
          <p:cNvSpPr>
            <a:spLocks noChangeAspect="1" noEditPoints="1"/>
          </p:cNvSpPr>
          <p:nvPr/>
        </p:nvSpPr>
        <p:spPr bwMode="auto">
          <a:xfrm>
            <a:off x="6125355" y="4355615"/>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3" name="Straight Connector 32" descr="line connecting &quot;developer portal&quot; and &quot;API management plane&quot;">
            <a:extLst>
              <a:ext uri="{FF2B5EF4-FFF2-40B4-BE49-F238E27FC236}">
                <a16:creationId xmlns:a16="http://schemas.microsoft.com/office/drawing/2014/main" id="{B8A32EB7-E1B3-D14D-8EC8-16457002A8C2}"/>
              </a:ext>
            </a:extLst>
          </p:cNvPr>
          <p:cNvCxnSpPr>
            <a:cxnSpLocks/>
          </p:cNvCxnSpPr>
          <p:nvPr/>
        </p:nvCxnSpPr>
        <p:spPr>
          <a:xfrm>
            <a:off x="5146692" y="2602861"/>
            <a:ext cx="22860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descr="line connecting &quot;API Management Plane&quot; to the &quot;Gateway&quot;">
            <a:extLst>
              <a:ext uri="{FF2B5EF4-FFF2-40B4-BE49-F238E27FC236}">
                <a16:creationId xmlns:a16="http://schemas.microsoft.com/office/drawing/2014/main" id="{DFDCA4A8-CFC6-C140-8F5A-B24FF10ADFAD}"/>
              </a:ext>
            </a:extLst>
          </p:cNvPr>
          <p:cNvCxnSpPr>
            <a:cxnSpLocks/>
          </p:cNvCxnSpPr>
          <p:nvPr/>
        </p:nvCxnSpPr>
        <p:spPr>
          <a:xfrm>
            <a:off x="6269039" y="3499593"/>
            <a:ext cx="0" cy="22860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1223F90-A966-1444-9AD5-683CE881C6B7}"/>
              </a:ext>
            </a:extLst>
          </p:cNvPr>
          <p:cNvGrpSpPr/>
          <p:nvPr/>
        </p:nvGrpSpPr>
        <p:grpSpPr>
          <a:xfrm>
            <a:off x="1496456" y="4053318"/>
            <a:ext cx="3857066" cy="1647919"/>
            <a:chOff x="1496456" y="4053318"/>
            <a:chExt cx="3857066" cy="1647919"/>
          </a:xfrm>
        </p:grpSpPr>
        <p:grpSp>
          <p:nvGrpSpPr>
            <p:cNvPr id="6" name="Group 5" descr="Icons of a smart watch, house, car, and shopping cart with titled &quot;Apps on Devices&quot;">
              <a:extLst>
                <a:ext uri="{FF2B5EF4-FFF2-40B4-BE49-F238E27FC236}">
                  <a16:creationId xmlns:a16="http://schemas.microsoft.com/office/drawing/2014/main" id="{569DB364-DFC9-C04F-BE93-7FC9BA7F1BE1}"/>
                </a:ext>
              </a:extLst>
            </p:cNvPr>
            <p:cNvGrpSpPr/>
            <p:nvPr/>
          </p:nvGrpSpPr>
          <p:grpSpPr>
            <a:xfrm>
              <a:off x="1496456" y="4053318"/>
              <a:ext cx="1219371" cy="1647919"/>
              <a:chOff x="1865811" y="4178000"/>
              <a:chExt cx="1219371" cy="1647919"/>
            </a:xfrm>
          </p:grpSpPr>
          <p:grpSp>
            <p:nvGrpSpPr>
              <p:cNvPr id="4" name="Group 3">
                <a:extLst>
                  <a:ext uri="{FF2B5EF4-FFF2-40B4-BE49-F238E27FC236}">
                    <a16:creationId xmlns:a16="http://schemas.microsoft.com/office/drawing/2014/main" id="{04462456-7851-4281-9062-81908D2927CC}"/>
                  </a:ext>
                </a:extLst>
              </p:cNvPr>
              <p:cNvGrpSpPr/>
              <p:nvPr/>
            </p:nvGrpSpPr>
            <p:grpSpPr>
              <a:xfrm>
                <a:off x="1865811" y="4178000"/>
                <a:ext cx="645855" cy="554882"/>
                <a:chOff x="1865811" y="4148375"/>
                <a:chExt cx="645855" cy="554882"/>
              </a:xfrm>
            </p:grpSpPr>
            <p:sp>
              <p:nvSpPr>
                <p:cNvPr id="64" name="watch" title="Icon of a smart watch">
                  <a:extLst>
                    <a:ext uri="{FF2B5EF4-FFF2-40B4-BE49-F238E27FC236}">
                      <a16:creationId xmlns:a16="http://schemas.microsoft.com/office/drawing/2014/main" id="{E664C403-6D81-BA43-88FE-069954B00A24}"/>
                    </a:ext>
                  </a:extLst>
                </p:cNvPr>
                <p:cNvSpPr>
                  <a:spLocks noChangeAspect="1" noEditPoints="1"/>
                </p:cNvSpPr>
                <p:nvPr/>
              </p:nvSpPr>
              <p:spPr bwMode="auto">
                <a:xfrm>
                  <a:off x="1865811" y="4148375"/>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UniversalApp_E8CC" title="Icon of a cellphone in front of a tablet">
                  <a:extLst>
                    <a:ext uri="{FF2B5EF4-FFF2-40B4-BE49-F238E27FC236}">
                      <a16:creationId xmlns:a16="http://schemas.microsoft.com/office/drawing/2014/main" id="{8F960B97-B430-6F47-BA62-FFC97B0FD320}"/>
                    </a:ext>
                  </a:extLst>
                </p:cNvPr>
                <p:cNvSpPr>
                  <a:spLocks noChangeAspect="1" noEditPoints="1"/>
                </p:cNvSpPr>
                <p:nvPr/>
              </p:nvSpPr>
              <p:spPr bwMode="auto">
                <a:xfrm>
                  <a:off x="2013231" y="4337497"/>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car_3" title="Icon of a car with signal lines on top">
                <a:extLst>
                  <a:ext uri="{FF2B5EF4-FFF2-40B4-BE49-F238E27FC236}">
                    <a16:creationId xmlns:a16="http://schemas.microsoft.com/office/drawing/2014/main" id="{D675D7EF-ADDA-A646-98B8-344C3A8D6712}"/>
                  </a:ext>
                </a:extLst>
              </p:cNvPr>
              <p:cNvSpPr>
                <a:spLocks noChangeAspect="1" noEditPoints="1"/>
              </p:cNvSpPr>
              <p:nvPr/>
            </p:nvSpPr>
            <p:spPr bwMode="auto">
              <a:xfrm>
                <a:off x="1943295" y="4884845"/>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house" title="Icon of a house">
                <a:extLst>
                  <a:ext uri="{FF2B5EF4-FFF2-40B4-BE49-F238E27FC236}">
                    <a16:creationId xmlns:a16="http://schemas.microsoft.com/office/drawing/2014/main" id="{17DF6A6E-1111-544D-83A0-2E918E57B914}"/>
                  </a:ext>
                </a:extLst>
              </p:cNvPr>
              <p:cNvSpPr>
                <a:spLocks noChangeAspect="1" noEditPoints="1"/>
              </p:cNvSpPr>
              <p:nvPr/>
            </p:nvSpPr>
            <p:spPr bwMode="auto">
              <a:xfrm>
                <a:off x="2672871" y="4294594"/>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ShoppingCart_E7BF" title="Icon of a shopping cart">
                <a:extLst>
                  <a:ext uri="{FF2B5EF4-FFF2-40B4-BE49-F238E27FC236}">
                    <a16:creationId xmlns:a16="http://schemas.microsoft.com/office/drawing/2014/main" id="{0C52841A-05D8-5C4D-9ACB-F9CE596B95E7}"/>
                  </a:ext>
                </a:extLst>
              </p:cNvPr>
              <p:cNvSpPr>
                <a:spLocks noChangeAspect="1" noEditPoints="1"/>
              </p:cNvSpPr>
              <p:nvPr/>
            </p:nvSpPr>
            <p:spPr bwMode="auto">
              <a:xfrm>
                <a:off x="2641234" y="4869781"/>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C03C176-14B2-374D-86B5-B998A682C884}"/>
                  </a:ext>
                </a:extLst>
              </p:cNvPr>
              <p:cNvSpPr txBox="1"/>
              <p:nvPr/>
            </p:nvSpPr>
            <p:spPr>
              <a:xfrm>
                <a:off x="2148148" y="5456587"/>
                <a:ext cx="71654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Apps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on devices</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85" name="Straight Connector 84" descr="straight line icon connecting &quot;Apps on Devices&quot; to &quot;Gateway&quot;">
              <a:extLst>
                <a:ext uri="{FF2B5EF4-FFF2-40B4-BE49-F238E27FC236}">
                  <a16:creationId xmlns:a16="http://schemas.microsoft.com/office/drawing/2014/main" id="{2685AE81-2194-CF40-A8F8-7E70F565E3E3}"/>
                </a:ext>
              </a:extLst>
            </p:cNvPr>
            <p:cNvCxnSpPr>
              <a:cxnSpLocks/>
            </p:cNvCxnSpPr>
            <p:nvPr/>
          </p:nvCxnSpPr>
          <p:spPr>
            <a:xfrm>
              <a:off x="2884642" y="4649379"/>
              <a:ext cx="24688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0" name="Title 89">
            <a:extLst>
              <a:ext uri="{FF2B5EF4-FFF2-40B4-BE49-F238E27FC236}">
                <a16:creationId xmlns:a16="http://schemas.microsoft.com/office/drawing/2014/main" id="{53B32F5E-C3FF-994B-9856-A60B56E84741}"/>
              </a:ext>
            </a:extLst>
          </p:cNvPr>
          <p:cNvSpPr>
            <a:spLocks noGrp="1"/>
          </p:cNvSpPr>
          <p:nvPr>
            <p:ph type="title"/>
          </p:nvPr>
        </p:nvSpPr>
        <p:spPr>
          <a:xfrm>
            <a:off x="586740" y="479629"/>
            <a:ext cx="11018520" cy="553998"/>
          </a:xfrm>
        </p:spPr>
        <p:txBody>
          <a:bodyPr/>
          <a:lstStyle/>
          <a:p>
            <a:r>
              <a:rPr lang="en-US" dirty="0"/>
              <a:t>Azure API Management</a:t>
            </a:r>
          </a:p>
        </p:txBody>
      </p:sp>
      <p:sp>
        <p:nvSpPr>
          <p:cNvPr id="101" name="Browser_2" title="Icon of a browser window with a home symbol inside">
            <a:extLst>
              <a:ext uri="{FF2B5EF4-FFF2-40B4-BE49-F238E27FC236}">
                <a16:creationId xmlns:a16="http://schemas.microsoft.com/office/drawing/2014/main" id="{F88FB124-3153-724E-8857-C6DF0A330BD5}"/>
              </a:ext>
            </a:extLst>
          </p:cNvPr>
          <p:cNvSpPr>
            <a:spLocks noChangeAspect="1" noEditPoints="1"/>
          </p:cNvSpPr>
          <p:nvPr/>
        </p:nvSpPr>
        <p:spPr bwMode="auto">
          <a:xfrm>
            <a:off x="4073433" y="2440058"/>
            <a:ext cx="421763" cy="35857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3C3C41"/>
              </a:solidFill>
              <a:effectLst/>
              <a:uLnTx/>
              <a:uFillTx/>
              <a:latin typeface="Segoe UI"/>
              <a:ea typeface="+mn-ea"/>
              <a:cs typeface="+mn-cs"/>
            </a:endParaRPr>
          </a:p>
        </p:txBody>
      </p:sp>
      <p:sp>
        <p:nvSpPr>
          <p:cNvPr id="5" name="Rectangle 4" descr="cloud-shaped graphic at the top right corner of these three graphics: &quot;developer portal&quot; &quot;API Management Plane&quot; and &quot;Gateway&quot;.">
            <a:extLst>
              <a:ext uri="{FF2B5EF4-FFF2-40B4-BE49-F238E27FC236}">
                <a16:creationId xmlns:a16="http://schemas.microsoft.com/office/drawing/2014/main" id="{E3427294-C88F-4BAC-9FF9-99E515B32F4E}"/>
              </a:ext>
            </a:extLst>
          </p:cNvPr>
          <p:cNvSpPr/>
          <p:nvPr/>
        </p:nvSpPr>
        <p:spPr bwMode="auto">
          <a:xfrm>
            <a:off x="7253229" y="1141368"/>
            <a:ext cx="388651" cy="3886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F0AF651B-F8F4-7947-AFE2-7298C316E00A}"/>
              </a:ext>
            </a:extLst>
          </p:cNvPr>
          <p:cNvGrpSpPr/>
          <p:nvPr/>
        </p:nvGrpSpPr>
        <p:grpSpPr>
          <a:xfrm>
            <a:off x="862693" y="2079663"/>
            <a:ext cx="2517790" cy="1055977"/>
            <a:chOff x="862693" y="2079663"/>
            <a:chExt cx="2517790" cy="1055977"/>
          </a:xfrm>
        </p:grpSpPr>
        <p:grpSp>
          <p:nvGrpSpPr>
            <p:cNvPr id="56" name="Group 55" descr="Icon of multiple people titled &quot;App Developers&quot; with this text placed vertically to the left: Discover, learn, try, access, get help&quot;">
              <a:extLst>
                <a:ext uri="{FF2B5EF4-FFF2-40B4-BE49-F238E27FC236}">
                  <a16:creationId xmlns:a16="http://schemas.microsoft.com/office/drawing/2014/main" id="{346A1CE0-87FF-0D4C-80D0-33FE1461892D}"/>
                </a:ext>
              </a:extLst>
            </p:cNvPr>
            <p:cNvGrpSpPr/>
            <p:nvPr/>
          </p:nvGrpSpPr>
          <p:grpSpPr>
            <a:xfrm>
              <a:off x="862693" y="2079663"/>
              <a:ext cx="1714361" cy="1055977"/>
              <a:chOff x="1423431" y="2076357"/>
              <a:chExt cx="1714361" cy="1055977"/>
            </a:xfrm>
          </p:grpSpPr>
          <p:grpSp>
            <p:nvGrpSpPr>
              <p:cNvPr id="51" name="Group 50">
                <a:extLst>
                  <a:ext uri="{FF2B5EF4-FFF2-40B4-BE49-F238E27FC236}">
                    <a16:creationId xmlns:a16="http://schemas.microsoft.com/office/drawing/2014/main" id="{7D855109-DB2A-4C4F-A107-CC8C3D08AE7C}"/>
                  </a:ext>
                </a:extLst>
              </p:cNvPr>
              <p:cNvGrpSpPr/>
              <p:nvPr/>
            </p:nvGrpSpPr>
            <p:grpSpPr>
              <a:xfrm>
                <a:off x="2397076" y="2228761"/>
                <a:ext cx="740716" cy="903573"/>
                <a:chOff x="8709670" y="3501597"/>
                <a:chExt cx="740716" cy="903573"/>
              </a:xfrm>
            </p:grpSpPr>
            <p:sp>
              <p:nvSpPr>
                <p:cNvPr id="52" name="people_12" title="Icon of three people">
                  <a:extLst>
                    <a:ext uri="{FF2B5EF4-FFF2-40B4-BE49-F238E27FC236}">
                      <a16:creationId xmlns:a16="http://schemas.microsoft.com/office/drawing/2014/main" id="{8B382E56-E061-D148-A0CA-1A584572E41C}"/>
                    </a:ext>
                  </a:extLst>
                </p:cNvPr>
                <p:cNvSpPr>
                  <a:spLocks noChangeAspect="1" noEditPoints="1"/>
                </p:cNvSpPr>
                <p:nvPr/>
              </p:nvSpPr>
              <p:spPr bwMode="auto">
                <a:xfrm>
                  <a:off x="8849669" y="3501597"/>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57BB9354-3D6A-4346-9ACA-4F64DAAD2D61}"/>
                    </a:ext>
                  </a:extLst>
                </p:cNvPr>
                <p:cNvSpPr txBox="1"/>
                <p:nvPr/>
              </p:nvSpPr>
              <p:spPr>
                <a:xfrm>
                  <a:off x="8709670" y="4035838"/>
                  <a:ext cx="74071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App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developers</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4" name="Straight Connector 53">
                <a:extLst>
                  <a:ext uri="{FF2B5EF4-FFF2-40B4-BE49-F238E27FC236}">
                    <a16:creationId xmlns:a16="http://schemas.microsoft.com/office/drawing/2014/main" id="{1D0584DC-BE1B-B144-B724-77F0BEF18F94}"/>
                  </a:ext>
                </a:extLst>
              </p:cNvPr>
              <p:cNvCxnSpPr/>
              <p:nvPr/>
            </p:nvCxnSpPr>
            <p:spPr>
              <a:xfrm>
                <a:off x="2121395" y="2076357"/>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40C43A7-4F0F-C946-B0A0-E4507073B09E}"/>
                  </a:ext>
                </a:extLst>
              </p:cNvPr>
              <p:cNvSpPr txBox="1"/>
              <p:nvPr/>
            </p:nvSpPr>
            <p:spPr>
              <a:xfrm>
                <a:off x="1423431" y="2126094"/>
                <a:ext cx="522579" cy="846386"/>
              </a:xfrm>
              <a:prstGeom prst="rect">
                <a:avLst/>
              </a:prstGeom>
              <a:noFill/>
              <a:ln>
                <a:noFill/>
              </a:ln>
            </p:spPr>
            <p:txBody>
              <a:bodyPr wrap="non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Discover</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Learn</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Try</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Onboard</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Get help</a:t>
                </a:r>
              </a:p>
            </p:txBody>
          </p:sp>
        </p:grpSp>
        <p:cxnSp>
          <p:nvCxnSpPr>
            <p:cNvPr id="95" name="Straight Connector 94" descr="line graphic connecting &quot;app developers&quot; graphic to &quot;developer portal&quot; graphic">
              <a:extLst>
                <a:ext uri="{FF2B5EF4-FFF2-40B4-BE49-F238E27FC236}">
                  <a16:creationId xmlns:a16="http://schemas.microsoft.com/office/drawing/2014/main" id="{04C6C85D-73AC-4E1C-8211-643C63666105}"/>
                </a:ext>
              </a:extLst>
            </p:cNvPr>
            <p:cNvCxnSpPr>
              <a:cxnSpLocks/>
            </p:cNvCxnSpPr>
            <p:nvPr/>
          </p:nvCxnSpPr>
          <p:spPr>
            <a:xfrm>
              <a:off x="2677812" y="2587958"/>
              <a:ext cx="70267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AEC2A3B-7237-E847-B462-B09F2179E7ED}"/>
              </a:ext>
            </a:extLst>
          </p:cNvPr>
          <p:cNvGrpSpPr/>
          <p:nvPr/>
        </p:nvGrpSpPr>
        <p:grpSpPr>
          <a:xfrm>
            <a:off x="7176892" y="2085179"/>
            <a:ext cx="4121111" cy="1212261"/>
            <a:chOff x="7133760" y="2085179"/>
            <a:chExt cx="4121111" cy="1212261"/>
          </a:xfrm>
        </p:grpSpPr>
        <p:pic>
          <p:nvPicPr>
            <p:cNvPr id="39" name="Picture 38" descr="icon-triangle">
              <a:extLst>
                <a:ext uri="{FF2B5EF4-FFF2-40B4-BE49-F238E27FC236}">
                  <a16:creationId xmlns:a16="http://schemas.microsoft.com/office/drawing/2014/main" id="{D00473AB-CAC7-4441-BF20-85FBB3417AFD}"/>
                </a:ext>
              </a:extLst>
            </p:cNvPr>
            <p:cNvPicPr>
              <a:picLocks noChangeAspect="1"/>
            </p:cNvPicPr>
            <p:nvPr/>
          </p:nvPicPr>
          <p:blipFill rotWithShape="1">
            <a:blip r:embed="rId3"/>
            <a:srcRect l="31710" t="22852" r="31489" b="25556"/>
            <a:stretch/>
          </p:blipFill>
          <p:spPr>
            <a:xfrm>
              <a:off x="8044611" y="2248892"/>
              <a:ext cx="742643" cy="595485"/>
            </a:xfrm>
            <a:prstGeom prst="rect">
              <a:avLst/>
            </a:prstGeom>
          </p:spPr>
        </p:pic>
        <p:grpSp>
          <p:nvGrpSpPr>
            <p:cNvPr id="50" name="Group 49" descr="Icon of multiple people with the words &quot;API providers&quot; and the following text listed vertically:&#10;abstract, version, secure and protect, monitor and measure, publish and monetize">
              <a:extLst>
                <a:ext uri="{FF2B5EF4-FFF2-40B4-BE49-F238E27FC236}">
                  <a16:creationId xmlns:a16="http://schemas.microsoft.com/office/drawing/2014/main" id="{A033DCCA-1629-2844-B1D3-DA41861D32E8}"/>
                </a:ext>
              </a:extLst>
            </p:cNvPr>
            <p:cNvGrpSpPr/>
            <p:nvPr/>
          </p:nvGrpSpPr>
          <p:grpSpPr>
            <a:xfrm>
              <a:off x="8853268" y="2085179"/>
              <a:ext cx="2401603" cy="1071977"/>
              <a:chOff x="9484048" y="2176739"/>
              <a:chExt cx="2401603" cy="1071977"/>
            </a:xfrm>
          </p:grpSpPr>
          <p:sp>
            <p:nvSpPr>
              <p:cNvPr id="41" name="TextBox 40">
                <a:extLst>
                  <a:ext uri="{FF2B5EF4-FFF2-40B4-BE49-F238E27FC236}">
                    <a16:creationId xmlns:a16="http://schemas.microsoft.com/office/drawing/2014/main" id="{FC5A0DAC-19F7-A448-B0E8-4264AE99909B}"/>
                  </a:ext>
                </a:extLst>
              </p:cNvPr>
              <p:cNvSpPr txBox="1"/>
              <p:nvPr/>
            </p:nvSpPr>
            <p:spPr>
              <a:xfrm>
                <a:off x="10598439" y="2250495"/>
                <a:ext cx="1287212" cy="846386"/>
              </a:xfrm>
              <a:prstGeom prst="rect">
                <a:avLst/>
              </a:prstGeom>
              <a:noFill/>
              <a:ln>
                <a:noFill/>
              </a:ln>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Abstract and decouple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Secure and protect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Revise and version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Monitor and measure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Publish and monetize</a:t>
                </a:r>
              </a:p>
            </p:txBody>
          </p:sp>
          <p:grpSp>
            <p:nvGrpSpPr>
              <p:cNvPr id="42" name="Group 41">
                <a:extLst>
                  <a:ext uri="{FF2B5EF4-FFF2-40B4-BE49-F238E27FC236}">
                    <a16:creationId xmlns:a16="http://schemas.microsoft.com/office/drawing/2014/main" id="{9420D24E-FE3A-4D4B-AEE7-96C6029D53B8}"/>
                  </a:ext>
                </a:extLst>
              </p:cNvPr>
              <p:cNvGrpSpPr/>
              <p:nvPr/>
            </p:nvGrpSpPr>
            <p:grpSpPr>
              <a:xfrm>
                <a:off x="9484048" y="2345143"/>
                <a:ext cx="492122" cy="903573"/>
                <a:chOff x="8833965" y="3599571"/>
                <a:chExt cx="492122" cy="903573"/>
              </a:xfrm>
            </p:grpSpPr>
            <p:sp>
              <p:nvSpPr>
                <p:cNvPr id="43" name="people_12" title="Icon of three people">
                  <a:extLst>
                    <a:ext uri="{FF2B5EF4-FFF2-40B4-BE49-F238E27FC236}">
                      <a16:creationId xmlns:a16="http://schemas.microsoft.com/office/drawing/2014/main" id="{B6A3E22A-89D6-F848-8178-A1560AECC72B}"/>
                    </a:ext>
                  </a:extLst>
                </p:cNvPr>
                <p:cNvSpPr>
                  <a:spLocks noChangeAspect="1" noEditPoints="1"/>
                </p:cNvSpPr>
                <p:nvPr/>
              </p:nvSpPr>
              <p:spPr bwMode="auto">
                <a:xfrm>
                  <a:off x="8849669" y="3599571"/>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496F3F4C-1EF5-7B4C-8EA4-2D8B2DB4A354}"/>
                    </a:ext>
                  </a:extLst>
                </p:cNvPr>
                <p:cNvSpPr txBox="1"/>
                <p:nvPr/>
              </p:nvSpPr>
              <p:spPr>
                <a:xfrm>
                  <a:off x="8833965" y="4133812"/>
                  <a:ext cx="4921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hr-HR" sz="1200" b="0" i="0" u="none" strike="noStrike" kern="1200" cap="none" spc="0" normalizeH="0" baseline="0" noProof="0" dirty="0" err="1">
                      <a:ln>
                        <a:noFill/>
                      </a:ln>
                      <a:solidFill>
                        <a:srgbClr val="000000"/>
                      </a:solidFill>
                      <a:effectLst/>
                      <a:uLnTx/>
                      <a:uFillTx/>
                      <a:latin typeface="Segoe UI"/>
                      <a:ea typeface="+mn-ea"/>
                      <a:cs typeface="+mn-cs"/>
                    </a:rPr>
                    <a:t>admins</a:t>
                  </a: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45" name="Straight Connector 44">
                <a:extLst>
                  <a:ext uri="{FF2B5EF4-FFF2-40B4-BE49-F238E27FC236}">
                    <a16:creationId xmlns:a16="http://schemas.microsoft.com/office/drawing/2014/main" id="{D03EEE01-AA6E-5E48-851A-BD0421A392A4}"/>
                  </a:ext>
                </a:extLst>
              </p:cNvPr>
              <p:cNvCxnSpPr/>
              <p:nvPr/>
            </p:nvCxnSpPr>
            <p:spPr>
              <a:xfrm>
                <a:off x="10374819" y="2176739"/>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0B6374ED-2B53-EF44-84BE-3FD78106E0F9}"/>
                </a:ext>
                <a:ext uri="{C183D7F6-B498-43B3-948B-1728B52AA6E4}">
                  <adec:decorative xmlns:adec="http://schemas.microsoft.com/office/drawing/2017/decorative" val="1"/>
                </a:ext>
              </a:extLst>
            </p:cNvPr>
            <p:cNvCxnSpPr>
              <a:cxnSpLocks/>
            </p:cNvCxnSpPr>
            <p:nvPr/>
          </p:nvCxnSpPr>
          <p:spPr>
            <a:xfrm>
              <a:off x="7133760" y="2610461"/>
              <a:ext cx="8686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Freeform 21">
              <a:extLst>
                <a:ext uri="{FF2B5EF4-FFF2-40B4-BE49-F238E27FC236}">
                  <a16:creationId xmlns:a16="http://schemas.microsoft.com/office/drawing/2014/main" id="{6872B727-2F07-D949-89D8-F5A8F5B2EDCD}"/>
                </a:ext>
              </a:extLst>
            </p:cNvPr>
            <p:cNvSpPr>
              <a:spLocks noChangeAspect="1" noEditPoints="1"/>
            </p:cNvSpPr>
            <p:nvPr/>
          </p:nvSpPr>
          <p:spPr bwMode="auto">
            <a:xfrm>
              <a:off x="8155341" y="3139934"/>
              <a:ext cx="158038" cy="157506"/>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1E3BD87C-B915-BA4C-BA50-03F17D8B6E21}"/>
              </a:ext>
            </a:extLst>
          </p:cNvPr>
          <p:cNvGrpSpPr/>
          <p:nvPr/>
        </p:nvGrpSpPr>
        <p:grpSpPr>
          <a:xfrm>
            <a:off x="3126154" y="6009754"/>
            <a:ext cx="4491234" cy="391046"/>
            <a:chOff x="3126154" y="6009754"/>
            <a:chExt cx="4491234" cy="391046"/>
          </a:xfrm>
        </p:grpSpPr>
        <p:pic>
          <p:nvPicPr>
            <p:cNvPr id="58" name="Graphic 57">
              <a:extLst>
                <a:ext uri="{FF2B5EF4-FFF2-40B4-BE49-F238E27FC236}">
                  <a16:creationId xmlns:a16="http://schemas.microsoft.com/office/drawing/2014/main" id="{B4D60792-EBA8-AE4F-9AA1-130E95C66F8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8679" y="6012045"/>
              <a:ext cx="365760" cy="365760"/>
            </a:xfrm>
            <a:prstGeom prst="rect">
              <a:avLst/>
            </a:prstGeom>
          </p:spPr>
        </p:pic>
        <p:pic>
          <p:nvPicPr>
            <p:cNvPr id="59" name="Graphic 58" descr="timer graphic">
              <a:extLst>
                <a:ext uri="{FF2B5EF4-FFF2-40B4-BE49-F238E27FC236}">
                  <a16:creationId xmlns:a16="http://schemas.microsoft.com/office/drawing/2014/main" id="{D26754A6-B454-9F4E-85AB-28B32D8087E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23016" y="6035040"/>
              <a:ext cx="365760" cy="365760"/>
            </a:xfrm>
            <a:prstGeom prst="rect">
              <a:avLst/>
            </a:prstGeom>
          </p:spPr>
        </p:pic>
        <p:pic>
          <p:nvPicPr>
            <p:cNvPr id="60" name="Graphic 59">
              <a:extLst>
                <a:ext uri="{FF2B5EF4-FFF2-40B4-BE49-F238E27FC236}">
                  <a16:creationId xmlns:a16="http://schemas.microsoft.com/office/drawing/2014/main" id="{07ED566C-E7DD-214D-A458-B3A13D3A3F55}"/>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71180" y="6105918"/>
              <a:ext cx="509177" cy="274320"/>
            </a:xfrm>
            <a:prstGeom prst="rect">
              <a:avLst/>
            </a:prstGeom>
          </p:spPr>
        </p:pic>
        <p:pic>
          <p:nvPicPr>
            <p:cNvPr id="65" name="Graphic 64" descr="microchip graphic&#10;">
              <a:extLst>
                <a:ext uri="{FF2B5EF4-FFF2-40B4-BE49-F238E27FC236}">
                  <a16:creationId xmlns:a16="http://schemas.microsoft.com/office/drawing/2014/main" id="{04E7E2B3-2F7D-594F-8102-5EF1CDE65D4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2759" y="6009754"/>
              <a:ext cx="354629" cy="365760"/>
            </a:xfrm>
            <a:prstGeom prst="rect">
              <a:avLst/>
            </a:prstGeom>
          </p:spPr>
        </p:pic>
        <p:pic>
          <p:nvPicPr>
            <p:cNvPr id="66" name="Graphic 65" descr="graphic of world with three arrows pointing in different directions">
              <a:extLst>
                <a:ext uri="{FF2B5EF4-FFF2-40B4-BE49-F238E27FC236}">
                  <a16:creationId xmlns:a16="http://schemas.microsoft.com/office/drawing/2014/main" id="{14D2F465-F448-F343-BC3F-1C6D7DA4A80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098" y="6035040"/>
              <a:ext cx="365760" cy="365760"/>
            </a:xfrm>
            <a:prstGeom prst="rect">
              <a:avLst/>
            </a:prstGeom>
          </p:spPr>
        </p:pic>
        <p:pic>
          <p:nvPicPr>
            <p:cNvPr id="57" name="Graphic 56" descr="light-bulb graphic">
              <a:extLst>
                <a:ext uri="{FF2B5EF4-FFF2-40B4-BE49-F238E27FC236}">
                  <a16:creationId xmlns:a16="http://schemas.microsoft.com/office/drawing/2014/main" id="{6BD90627-2E40-FB44-99A3-D3CBDC0687D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6154" y="6012045"/>
              <a:ext cx="238540" cy="365760"/>
            </a:xfrm>
            <a:prstGeom prst="rect">
              <a:avLst/>
            </a:prstGeom>
          </p:spPr>
        </p:pic>
      </p:grpSp>
      <p:grpSp>
        <p:nvGrpSpPr>
          <p:cNvPr id="18" name="Group 17">
            <a:extLst>
              <a:ext uri="{FF2B5EF4-FFF2-40B4-BE49-F238E27FC236}">
                <a16:creationId xmlns:a16="http://schemas.microsoft.com/office/drawing/2014/main" id="{65CA7CC1-410B-1A4C-B596-A2B627CF48FE}"/>
              </a:ext>
            </a:extLst>
          </p:cNvPr>
          <p:cNvGrpSpPr/>
          <p:nvPr/>
        </p:nvGrpSpPr>
        <p:grpSpPr>
          <a:xfrm>
            <a:off x="586423" y="4033723"/>
            <a:ext cx="548640" cy="1233523"/>
            <a:chOff x="586423" y="4033723"/>
            <a:chExt cx="548640" cy="1233523"/>
          </a:xfrm>
        </p:grpSpPr>
        <p:grpSp>
          <p:nvGrpSpPr>
            <p:cNvPr id="17" name="Group 16">
              <a:extLst>
                <a:ext uri="{FF2B5EF4-FFF2-40B4-BE49-F238E27FC236}">
                  <a16:creationId xmlns:a16="http://schemas.microsoft.com/office/drawing/2014/main" id="{E22BAF56-5D4A-F146-9104-AD70F8B61A3A}"/>
                </a:ext>
              </a:extLst>
            </p:cNvPr>
            <p:cNvGrpSpPr/>
            <p:nvPr/>
          </p:nvGrpSpPr>
          <p:grpSpPr>
            <a:xfrm>
              <a:off x="586423" y="4033723"/>
              <a:ext cx="548640" cy="548640"/>
              <a:chOff x="2002301" y="6103885"/>
              <a:chExt cx="548640" cy="548640"/>
            </a:xfrm>
          </p:grpSpPr>
          <p:sp>
            <p:nvSpPr>
              <p:cNvPr id="94" name="Oval 93">
                <a:extLst>
                  <a:ext uri="{FF2B5EF4-FFF2-40B4-BE49-F238E27FC236}">
                    <a16:creationId xmlns:a16="http://schemas.microsoft.com/office/drawing/2014/main" id="{0024851C-804E-1144-BA30-C6F5975505A5}"/>
                  </a:ext>
                </a:extLst>
              </p:cNvPr>
              <p:cNvSpPr>
                <a:spLocks noChangeAspect="1"/>
              </p:cNvSpPr>
              <p:nvPr/>
            </p:nvSpPr>
            <p:spPr bwMode="auto">
              <a:xfrm>
                <a:off x="2002301" y="6103885"/>
                <a:ext cx="548640" cy="548640"/>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6" name="Group 4">
                <a:extLst>
                  <a:ext uri="{FF2B5EF4-FFF2-40B4-BE49-F238E27FC236}">
                    <a16:creationId xmlns:a16="http://schemas.microsoft.com/office/drawing/2014/main" id="{25BA610D-DB90-2648-AC00-3C1A5C24BE03}"/>
                  </a:ext>
                </a:extLst>
              </p:cNvPr>
              <p:cNvGrpSpPr>
                <a:grpSpLocks noChangeAspect="1"/>
              </p:cNvGrpSpPr>
              <p:nvPr/>
            </p:nvGrpSpPr>
            <p:grpSpPr bwMode="auto">
              <a:xfrm>
                <a:off x="2128089" y="6272055"/>
                <a:ext cx="297064" cy="228600"/>
                <a:chOff x="2880" y="2176"/>
                <a:chExt cx="256" cy="197"/>
              </a:xfrm>
              <a:solidFill>
                <a:srgbClr val="D2D2D2"/>
              </a:solidFill>
            </p:grpSpPr>
            <p:sp>
              <p:nvSpPr>
                <p:cNvPr id="97" name="Freeform 5">
                  <a:extLst>
                    <a:ext uri="{FF2B5EF4-FFF2-40B4-BE49-F238E27FC236}">
                      <a16:creationId xmlns:a16="http://schemas.microsoft.com/office/drawing/2014/main" id="{15DAA696-429E-184A-A707-E065636917C4}"/>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Freeform 6">
                  <a:extLst>
                    <a:ext uri="{FF2B5EF4-FFF2-40B4-BE49-F238E27FC236}">
                      <a16:creationId xmlns:a16="http://schemas.microsoft.com/office/drawing/2014/main" id="{902B3314-A9D7-AF47-B008-CD902B3BEE17}"/>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7">
                  <a:extLst>
                    <a:ext uri="{FF2B5EF4-FFF2-40B4-BE49-F238E27FC236}">
                      <a16:creationId xmlns:a16="http://schemas.microsoft.com/office/drawing/2014/main" id="{3C7D0AA7-85B7-8744-863E-A5D131CE6FCB}"/>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0" name="Freeform 8">
                  <a:extLst>
                    <a:ext uri="{FF2B5EF4-FFF2-40B4-BE49-F238E27FC236}">
                      <a16:creationId xmlns:a16="http://schemas.microsoft.com/office/drawing/2014/main" id="{C1E7A1B6-539F-4C4C-998F-78574D754AE5}"/>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Freeform 9">
                  <a:extLst>
                    <a:ext uri="{FF2B5EF4-FFF2-40B4-BE49-F238E27FC236}">
                      <a16:creationId xmlns:a16="http://schemas.microsoft.com/office/drawing/2014/main" id="{5627A901-7847-8040-94F2-F7A9A1C506A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830C65BF-3AA7-1A47-ABAD-BD6CAEE7755A}"/>
                </a:ext>
              </a:extLst>
            </p:cNvPr>
            <p:cNvGrpSpPr/>
            <p:nvPr/>
          </p:nvGrpSpPr>
          <p:grpSpPr>
            <a:xfrm>
              <a:off x="586423" y="4718606"/>
              <a:ext cx="548640" cy="548640"/>
              <a:chOff x="2062581" y="6105918"/>
              <a:chExt cx="548640" cy="548640"/>
            </a:xfrm>
          </p:grpSpPr>
          <p:sp>
            <p:nvSpPr>
              <p:cNvPr id="89" name="Oval 88">
                <a:extLst>
                  <a:ext uri="{FF2B5EF4-FFF2-40B4-BE49-F238E27FC236}">
                    <a16:creationId xmlns:a16="http://schemas.microsoft.com/office/drawing/2014/main" id="{F8766711-70ED-2444-A993-8610275F2A51}"/>
                  </a:ext>
                </a:extLst>
              </p:cNvPr>
              <p:cNvSpPr>
                <a:spLocks noChangeAspect="1"/>
              </p:cNvSpPr>
              <p:nvPr/>
            </p:nvSpPr>
            <p:spPr bwMode="auto">
              <a:xfrm>
                <a:off x="2062581" y="6105918"/>
                <a:ext cx="548640" cy="548640"/>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1" name="Group 90">
                <a:extLst>
                  <a:ext uri="{FF2B5EF4-FFF2-40B4-BE49-F238E27FC236}">
                    <a16:creationId xmlns:a16="http://schemas.microsoft.com/office/drawing/2014/main" id="{B2A32109-1C9D-2A48-B107-CE6E641B98B6}"/>
                  </a:ext>
                </a:extLst>
              </p:cNvPr>
              <p:cNvGrpSpPr>
                <a:grpSpLocks noChangeAspect="1"/>
              </p:cNvGrpSpPr>
              <p:nvPr/>
            </p:nvGrpSpPr>
            <p:grpSpPr>
              <a:xfrm>
                <a:off x="2197600" y="6286500"/>
                <a:ext cx="299653" cy="228600"/>
                <a:chOff x="-1146792" y="678443"/>
                <a:chExt cx="1013392" cy="773113"/>
              </a:xfrm>
              <a:solidFill>
                <a:srgbClr val="D2D2D2"/>
              </a:solidFill>
            </p:grpSpPr>
            <p:sp>
              <p:nvSpPr>
                <p:cNvPr id="92" name="Freeform 5">
                  <a:extLst>
                    <a:ext uri="{FF2B5EF4-FFF2-40B4-BE49-F238E27FC236}">
                      <a16:creationId xmlns:a16="http://schemas.microsoft.com/office/drawing/2014/main" id="{DEA3661D-C953-C449-B091-082533F60FB1}"/>
                    </a:ext>
                  </a:extLst>
                </p:cNvPr>
                <p:cNvSpPr>
                  <a:spLocks noChangeAspect="1"/>
                </p:cNvSpPr>
                <p:nvPr/>
              </p:nvSpPr>
              <p:spPr bwMode="auto">
                <a:xfrm>
                  <a:off x="-1146792" y="678443"/>
                  <a:ext cx="1013392" cy="667162"/>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6">
                  <a:extLst>
                    <a:ext uri="{FF2B5EF4-FFF2-40B4-BE49-F238E27FC236}">
                      <a16:creationId xmlns:a16="http://schemas.microsoft.com/office/drawing/2014/main" id="{8875979F-B080-FA4E-9F21-550C2AA36DA1}"/>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7" name="TextBox 6">
            <a:extLst>
              <a:ext uri="{FF2B5EF4-FFF2-40B4-BE49-F238E27FC236}">
                <a16:creationId xmlns:a16="http://schemas.microsoft.com/office/drawing/2014/main" id="{9CCEC20B-5B8E-D442-AFF2-2C533E62E3B7}"/>
              </a:ext>
            </a:extLst>
          </p:cNvPr>
          <p:cNvSpPr txBox="1"/>
          <p:nvPr/>
        </p:nvSpPr>
        <p:spPr>
          <a:xfrm flipH="1">
            <a:off x="5431903" y="3784728"/>
            <a:ext cx="1645920" cy="438912"/>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hr-HR" sz="1050" b="0" i="0" u="none" strike="noStrike" kern="1200" cap="none" spc="0" normalizeH="0" baseline="0" noProof="0" dirty="0">
                <a:ln>
                  <a:noFill/>
                </a:ln>
                <a:solidFill>
                  <a:srgbClr val="0070C0"/>
                </a:solidFill>
                <a:effectLst/>
                <a:uLnTx/>
                <a:uFillTx/>
                <a:latin typeface="+mj-lt"/>
                <a:ea typeface="+mn-ea"/>
                <a:cs typeface="+mn-cs"/>
              </a:rPr>
              <a:t>API </a:t>
            </a:r>
            <a:r>
              <a:rPr kumimoji="0" lang="en-US" sz="1050" b="0" i="0" u="none" strike="noStrike" kern="1200" cap="none" spc="0" normalizeH="0" baseline="0" noProof="0" dirty="0">
                <a:ln>
                  <a:noFill/>
                </a:ln>
                <a:solidFill>
                  <a:srgbClr val="0070C0"/>
                </a:solidFill>
                <a:effectLst/>
                <a:uLnTx/>
                <a:uFillTx/>
                <a:latin typeface="+mj-lt"/>
                <a:ea typeface="+mn-ea"/>
                <a:cs typeface="+mn-cs"/>
              </a:rPr>
              <a:t>Gateway</a:t>
            </a:r>
          </a:p>
        </p:txBody>
      </p:sp>
      <p:sp>
        <p:nvSpPr>
          <p:cNvPr id="8" name="TextBox 7">
            <a:extLst>
              <a:ext uri="{FF2B5EF4-FFF2-40B4-BE49-F238E27FC236}">
                <a16:creationId xmlns:a16="http://schemas.microsoft.com/office/drawing/2014/main" id="{26C13FE2-8599-A648-8F06-BBA219DF0A50}"/>
              </a:ext>
            </a:extLst>
          </p:cNvPr>
          <p:cNvSpPr txBox="1"/>
          <p:nvPr/>
        </p:nvSpPr>
        <p:spPr>
          <a:xfrm flipH="1">
            <a:off x="3468619" y="1821499"/>
            <a:ext cx="16459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i="0" u="none" strike="noStrike" kern="1200" cap="none" spc="0" normalizeH="0" baseline="0" noProof="0">
                <a:ln>
                  <a:noFill/>
                </a:ln>
                <a:solidFill>
                  <a:srgbClr val="0070C0"/>
                </a:solidFill>
                <a:effectLst/>
                <a:uLnTx/>
                <a:uFillTx/>
                <a:latin typeface="+mj-lt"/>
                <a:ea typeface="+mn-ea"/>
                <a:cs typeface="+mn-cs"/>
              </a:rPr>
              <a:t>Developer portal</a:t>
            </a:r>
          </a:p>
        </p:txBody>
      </p:sp>
      <p:grpSp>
        <p:nvGrpSpPr>
          <p:cNvPr id="20" name="Group 19">
            <a:extLst>
              <a:ext uri="{FF2B5EF4-FFF2-40B4-BE49-F238E27FC236}">
                <a16:creationId xmlns:a16="http://schemas.microsoft.com/office/drawing/2014/main" id="{3CF0CEBB-C313-E042-8F6C-596CAA46A7BF}"/>
              </a:ext>
            </a:extLst>
          </p:cNvPr>
          <p:cNvGrpSpPr/>
          <p:nvPr/>
        </p:nvGrpSpPr>
        <p:grpSpPr>
          <a:xfrm>
            <a:off x="9470185" y="3351682"/>
            <a:ext cx="613338" cy="2704819"/>
            <a:chOff x="9477312" y="3556160"/>
            <a:chExt cx="613338" cy="2704819"/>
          </a:xfrm>
        </p:grpSpPr>
        <p:pic>
          <p:nvPicPr>
            <p:cNvPr id="67" name="Graphic 66" descr="cloud graphic over Microsoft logo">
              <a:extLst>
                <a:ext uri="{FF2B5EF4-FFF2-40B4-BE49-F238E27FC236}">
                  <a16:creationId xmlns:a16="http://schemas.microsoft.com/office/drawing/2014/main" id="{046F9535-5EAA-6948-A390-5B137F3745D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560444" y="3556160"/>
              <a:ext cx="366467" cy="365760"/>
            </a:xfrm>
            <a:prstGeom prst="rect">
              <a:avLst/>
            </a:prstGeom>
          </p:spPr>
        </p:pic>
        <p:pic>
          <p:nvPicPr>
            <p:cNvPr id="68" name="Graphic 67">
              <a:extLst>
                <a:ext uri="{FF2B5EF4-FFF2-40B4-BE49-F238E27FC236}">
                  <a16:creationId xmlns:a16="http://schemas.microsoft.com/office/drawing/2014/main" id="{DF9D4A38-ADE2-D94F-81F8-FB62DE0831F7}"/>
                </a:ext>
                <a:ext uri="{C183D7F6-B498-43B3-948B-1728B52AA6E4}">
                  <adec:decorative xmlns:adec="http://schemas.microsoft.com/office/drawing/2017/decorative" val="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02146" y="4028270"/>
              <a:ext cx="495397" cy="365760"/>
            </a:xfrm>
            <a:prstGeom prst="rect">
              <a:avLst/>
            </a:prstGeom>
          </p:spPr>
        </p:pic>
        <p:pic>
          <p:nvPicPr>
            <p:cNvPr id="69" name="Graphic 68" descr="lightning bolt graphic">
              <a:extLst>
                <a:ext uri="{FF2B5EF4-FFF2-40B4-BE49-F238E27FC236}">
                  <a16:creationId xmlns:a16="http://schemas.microsoft.com/office/drawing/2014/main" id="{484B7536-8FED-7A40-B105-1BF79C640C43}"/>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537171" y="4464158"/>
              <a:ext cx="396758" cy="365760"/>
            </a:xfrm>
            <a:prstGeom prst="rect">
              <a:avLst/>
            </a:prstGeom>
          </p:spPr>
        </p:pic>
        <p:pic>
          <p:nvPicPr>
            <p:cNvPr id="71" name="Graphic 70" descr="star shaped flow chart graphic">
              <a:extLst>
                <a:ext uri="{FF2B5EF4-FFF2-40B4-BE49-F238E27FC236}">
                  <a16:creationId xmlns:a16="http://schemas.microsoft.com/office/drawing/2014/main" id="{09EFD723-135F-FE43-9C08-15E71066640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78993" y="5333691"/>
              <a:ext cx="365760" cy="365760"/>
            </a:xfrm>
            <a:prstGeom prst="rect">
              <a:avLst/>
            </a:prstGeom>
          </p:spPr>
        </p:pic>
        <p:pic>
          <p:nvPicPr>
            <p:cNvPr id="72" name="Graphic 71" descr="flow chart graphic">
              <a:extLst>
                <a:ext uri="{FF2B5EF4-FFF2-40B4-BE49-F238E27FC236}">
                  <a16:creationId xmlns:a16="http://schemas.microsoft.com/office/drawing/2014/main" id="{3A7838A0-9B87-E046-B53E-C964CC5AEE1A}"/>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26203" y="4897803"/>
              <a:ext cx="471340" cy="365760"/>
            </a:xfrm>
            <a:prstGeom prst="rect">
              <a:avLst/>
            </a:prstGeom>
          </p:spPr>
        </p:pic>
        <p:pic>
          <p:nvPicPr>
            <p:cNvPr id="9" name="Graphic 8">
              <a:extLst>
                <a:ext uri="{FF2B5EF4-FFF2-40B4-BE49-F238E27FC236}">
                  <a16:creationId xmlns:a16="http://schemas.microsoft.com/office/drawing/2014/main" id="{C3B0D9E5-7DE1-B14E-8AD7-2EF732CEE9A0}"/>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l="9333" t="18330" r="9333" b="18330"/>
            <a:stretch/>
          </p:blipFill>
          <p:spPr>
            <a:xfrm>
              <a:off x="9477312" y="5783324"/>
              <a:ext cx="613338" cy="477655"/>
            </a:xfrm>
            <a:prstGeom prst="rect">
              <a:avLst/>
            </a:prstGeom>
          </p:spPr>
        </p:pic>
      </p:grpSp>
      <p:sp>
        <p:nvSpPr>
          <p:cNvPr id="11" name="TextBox 10">
            <a:extLst>
              <a:ext uri="{FF2B5EF4-FFF2-40B4-BE49-F238E27FC236}">
                <a16:creationId xmlns:a16="http://schemas.microsoft.com/office/drawing/2014/main" id="{0A61C1F3-5890-DD4B-A605-B017C6054585}"/>
              </a:ext>
            </a:extLst>
          </p:cNvPr>
          <p:cNvSpPr txBox="1"/>
          <p:nvPr/>
        </p:nvSpPr>
        <p:spPr>
          <a:xfrm>
            <a:off x="11187953" y="6142616"/>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grpSp>
        <p:nvGrpSpPr>
          <p:cNvPr id="34" name="Group 33">
            <a:extLst>
              <a:ext uri="{FF2B5EF4-FFF2-40B4-BE49-F238E27FC236}">
                <a16:creationId xmlns:a16="http://schemas.microsoft.com/office/drawing/2014/main" id="{AF4D1B56-51BE-6244-A504-4DD19325E268}"/>
              </a:ext>
            </a:extLst>
          </p:cNvPr>
          <p:cNvGrpSpPr/>
          <p:nvPr/>
        </p:nvGrpSpPr>
        <p:grpSpPr>
          <a:xfrm>
            <a:off x="7176892" y="3784728"/>
            <a:ext cx="1611212" cy="2008504"/>
            <a:chOff x="7481686" y="3784728"/>
            <a:chExt cx="1611212" cy="2008504"/>
          </a:xfrm>
        </p:grpSpPr>
        <p:sp>
          <p:nvSpPr>
            <p:cNvPr id="74" name="Freeform 13" title="Icon of a cloud">
              <a:extLst>
                <a:ext uri="{FF2B5EF4-FFF2-40B4-BE49-F238E27FC236}">
                  <a16:creationId xmlns:a16="http://schemas.microsoft.com/office/drawing/2014/main" id="{BCE96C40-996C-7F44-A686-022EE42E91D1}"/>
                </a:ext>
              </a:extLst>
            </p:cNvPr>
            <p:cNvSpPr>
              <a:spLocks noChangeAspect="1"/>
            </p:cNvSpPr>
            <p:nvPr/>
          </p:nvSpPr>
          <p:spPr bwMode="auto">
            <a:xfrm>
              <a:off x="8279454" y="5078369"/>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TextBox 80">
              <a:extLst>
                <a:ext uri="{FF2B5EF4-FFF2-40B4-BE49-F238E27FC236}">
                  <a16:creationId xmlns:a16="http://schemas.microsoft.com/office/drawing/2014/main" id="{8323F92D-0DF6-8948-9206-B3115D7CA4A8}"/>
                </a:ext>
              </a:extLst>
            </p:cNvPr>
            <p:cNvSpPr txBox="1"/>
            <p:nvPr/>
          </p:nvSpPr>
          <p:spPr>
            <a:xfrm>
              <a:off x="8086917" y="5608566"/>
              <a:ext cx="1005981"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Segoe UI"/>
                </a:rPr>
                <a:t>(micro)s</a:t>
              </a:r>
              <a:r>
                <a:rPr kumimoji="0" lang="en-US" sz="1200" b="0" i="0" u="none" strike="noStrike" kern="1200" cap="none" spc="0" normalizeH="0" baseline="0" noProof="0" err="1">
                  <a:ln>
                    <a:noFill/>
                  </a:ln>
                  <a:solidFill>
                    <a:srgbClr val="000000"/>
                  </a:solidFill>
                  <a:effectLst/>
                  <a:uLnTx/>
                  <a:uFillTx/>
                  <a:latin typeface="Segoe UI"/>
                  <a:ea typeface="+mn-ea"/>
                  <a:cs typeface="+mn-cs"/>
                </a:rPr>
                <a:t>ervices</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cxnSp>
          <p:nvCxnSpPr>
            <p:cNvPr id="88" name="Straight Connector 87" descr="straight line icon connecting &quot;gateway&quot; to &quot;Backend APIs&quot;">
              <a:extLst>
                <a:ext uri="{FF2B5EF4-FFF2-40B4-BE49-F238E27FC236}">
                  <a16:creationId xmlns:a16="http://schemas.microsoft.com/office/drawing/2014/main" id="{3CE31776-1885-E048-A4F3-839E473049E2}"/>
                </a:ext>
              </a:extLst>
            </p:cNvPr>
            <p:cNvCxnSpPr>
              <a:cxnSpLocks/>
            </p:cNvCxnSpPr>
            <p:nvPr/>
          </p:nvCxnSpPr>
          <p:spPr>
            <a:xfrm>
              <a:off x="7481686" y="4649379"/>
              <a:ext cx="73152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EMI_E731" title="Icon of a tall rectangular building">
              <a:extLst>
                <a:ext uri="{FF2B5EF4-FFF2-40B4-BE49-F238E27FC236}">
                  <a16:creationId xmlns:a16="http://schemas.microsoft.com/office/drawing/2014/main" id="{C1066676-277F-0748-85B2-E4EC29C420C1}"/>
                </a:ext>
              </a:extLst>
            </p:cNvPr>
            <p:cNvSpPr>
              <a:spLocks noChangeAspect="1" noEditPoints="1"/>
            </p:cNvSpPr>
            <p:nvPr/>
          </p:nvSpPr>
          <p:spPr bwMode="auto">
            <a:xfrm>
              <a:off x="8411466" y="3784728"/>
              <a:ext cx="281414" cy="45720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13" name="Picture 12">
              <a:extLst>
                <a:ext uri="{FF2B5EF4-FFF2-40B4-BE49-F238E27FC236}">
                  <a16:creationId xmlns:a16="http://schemas.microsoft.com/office/drawing/2014/main" id="{1B22C9F0-7020-724C-838F-40EDAB10C7FB}"/>
                </a:ext>
              </a:extLst>
            </p:cNvPr>
            <p:cNvPicPr>
              <a:picLocks noChangeAspect="1"/>
            </p:cNvPicPr>
            <p:nvPr/>
          </p:nvPicPr>
          <p:blipFill rotWithShape="1">
            <a:blip r:embed="rId3"/>
            <a:srcRect l="31710" t="22852" r="31489" b="25556"/>
            <a:stretch/>
          </p:blipFill>
          <p:spPr>
            <a:xfrm>
              <a:off x="8267080" y="4432142"/>
              <a:ext cx="570185" cy="457200"/>
            </a:xfrm>
            <a:prstGeom prst="rect">
              <a:avLst/>
            </a:prstGeom>
            <a:solidFill>
              <a:schemeClr val="accent2"/>
            </a:solidFill>
          </p:spPr>
        </p:pic>
      </p:grpSp>
      <p:pic>
        <p:nvPicPr>
          <p:cNvPr id="40" name="Graphic 39">
            <a:extLst>
              <a:ext uri="{FF2B5EF4-FFF2-40B4-BE49-F238E27FC236}">
                <a16:creationId xmlns:a16="http://schemas.microsoft.com/office/drawing/2014/main" id="{1AC117CF-D27A-6246-B8E8-4650469F1DD3}"/>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7308280" y="1215753"/>
            <a:ext cx="365760" cy="365760"/>
          </a:xfrm>
          <a:prstGeom prst="rect">
            <a:avLst/>
          </a:prstGeom>
        </p:spPr>
      </p:pic>
    </p:spTree>
    <p:extLst>
      <p:ext uri="{BB962C8B-B14F-4D97-AF65-F5344CB8AC3E}">
        <p14:creationId xmlns:p14="http://schemas.microsoft.com/office/powerpoint/2010/main" val="2760083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dissolv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dissolv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E36B-5BCB-D05B-8D69-8CD6FCAF93A3}"/>
              </a:ext>
            </a:extLst>
          </p:cNvPr>
          <p:cNvSpPr>
            <a:spLocks noGrp="1"/>
          </p:cNvSpPr>
          <p:nvPr>
            <p:ph type="title"/>
          </p:nvPr>
        </p:nvSpPr>
        <p:spPr/>
        <p:txBody>
          <a:bodyPr/>
          <a:lstStyle/>
          <a:p>
            <a:r>
              <a:rPr lang="en-US" dirty="0"/>
              <a:t>Why manage Azure OpenAI with APIM</a:t>
            </a:r>
          </a:p>
        </p:txBody>
      </p:sp>
      <p:sp>
        <p:nvSpPr>
          <p:cNvPr id="3" name="Content Placeholder 2">
            <a:extLst>
              <a:ext uri="{FF2B5EF4-FFF2-40B4-BE49-F238E27FC236}">
                <a16:creationId xmlns:a16="http://schemas.microsoft.com/office/drawing/2014/main" id="{457BF167-E850-4C39-2ECC-2F6DE6C35A6B}"/>
              </a:ext>
            </a:extLst>
          </p:cNvPr>
          <p:cNvSpPr>
            <a:spLocks noGrp="1"/>
          </p:cNvSpPr>
          <p:nvPr>
            <p:ph idx="1"/>
          </p:nvPr>
        </p:nvSpPr>
        <p:spPr/>
        <p:txBody>
          <a:bodyPr/>
          <a:lstStyle/>
          <a:p>
            <a:r>
              <a:rPr lang="en-US" dirty="0"/>
              <a:t>More efficiently manage and control access to one or multiple Azure OpenAI endpoints.</a:t>
            </a:r>
          </a:p>
          <a:p>
            <a:endParaRPr lang="en-US" dirty="0"/>
          </a:p>
          <a:p>
            <a:r>
              <a:rPr lang="en-US" dirty="0"/>
              <a:t>Use cases:</a:t>
            </a:r>
          </a:p>
          <a:p>
            <a:pPr lvl="1"/>
            <a:r>
              <a:rPr lang="en-US" dirty="0"/>
              <a:t>Rate limiting multiple consumers</a:t>
            </a:r>
          </a:p>
          <a:p>
            <a:pPr lvl="1"/>
            <a:r>
              <a:rPr lang="en-US" dirty="0"/>
              <a:t>Retry failed requests</a:t>
            </a:r>
          </a:p>
          <a:p>
            <a:pPr lvl="1"/>
            <a:r>
              <a:rPr lang="en-US" dirty="0"/>
              <a:t>Load balance across multiple Azure OpenAI instances</a:t>
            </a:r>
          </a:p>
          <a:p>
            <a:pPr lvl="1"/>
            <a:r>
              <a:rPr lang="en-US" dirty="0"/>
              <a:t>Monitoring and charge-back</a:t>
            </a:r>
          </a:p>
          <a:p>
            <a:pPr lvl="1"/>
            <a:r>
              <a:rPr lang="en-US" dirty="0"/>
              <a:t>Maximizing provisioned throughput investment with overflow in Pay-as-you-go capacity</a:t>
            </a:r>
          </a:p>
          <a:p>
            <a:pPr lvl="1"/>
            <a:endParaRPr lang="en-US" dirty="0"/>
          </a:p>
        </p:txBody>
      </p:sp>
    </p:spTree>
    <p:extLst>
      <p:ext uri="{BB962C8B-B14F-4D97-AF65-F5344CB8AC3E}">
        <p14:creationId xmlns:p14="http://schemas.microsoft.com/office/powerpoint/2010/main" val="1497413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5D2C-67CB-7FB1-968C-7729EE7A560E}"/>
              </a:ext>
            </a:extLst>
          </p:cNvPr>
          <p:cNvSpPr>
            <a:spLocks noGrp="1"/>
          </p:cNvSpPr>
          <p:nvPr>
            <p:ph type="title"/>
          </p:nvPr>
        </p:nvSpPr>
        <p:spPr/>
        <p:txBody>
          <a:bodyPr/>
          <a:lstStyle/>
          <a:p>
            <a:r>
              <a:rPr lang="en-US" dirty="0"/>
              <a:t>High-level architecture</a:t>
            </a:r>
          </a:p>
        </p:txBody>
      </p:sp>
      <p:sp>
        <p:nvSpPr>
          <p:cNvPr id="3" name="Content Placeholder 2">
            <a:extLst>
              <a:ext uri="{FF2B5EF4-FFF2-40B4-BE49-F238E27FC236}">
                <a16:creationId xmlns:a16="http://schemas.microsoft.com/office/drawing/2014/main" id="{61D5F13C-877F-96AA-16B7-43694686CB3C}"/>
              </a:ext>
            </a:extLst>
          </p:cNvPr>
          <p:cNvSpPr>
            <a:spLocks noGrp="1"/>
          </p:cNvSpPr>
          <p:nvPr>
            <p:ph idx="1"/>
          </p:nvPr>
        </p:nvSpPr>
        <p:spPr/>
        <p:txBody>
          <a:bodyPr/>
          <a:lstStyle/>
          <a:p>
            <a:endParaRPr lang="en-US"/>
          </a:p>
        </p:txBody>
      </p:sp>
      <p:pic>
        <p:nvPicPr>
          <p:cNvPr id="1028" name="Picture 4" descr="User flow diagram">
            <a:extLst>
              <a:ext uri="{FF2B5EF4-FFF2-40B4-BE49-F238E27FC236}">
                <a16:creationId xmlns:a16="http://schemas.microsoft.com/office/drawing/2014/main" id="{7A683849-95BA-97CB-7A48-891DABE0F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925" y="2195513"/>
            <a:ext cx="5476875" cy="374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616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ABD5-D564-1EB8-FF7D-03777D602063}"/>
              </a:ext>
            </a:extLst>
          </p:cNvPr>
          <p:cNvSpPr>
            <a:spLocks noGrp="1"/>
          </p:cNvSpPr>
          <p:nvPr>
            <p:ph type="title"/>
          </p:nvPr>
        </p:nvSpPr>
        <p:spPr/>
        <p:txBody>
          <a:bodyPr/>
          <a:lstStyle/>
          <a:p>
            <a:r>
              <a:rPr lang="en-US" dirty="0"/>
              <a:t>Best practices for integrating Azure OpenAI with Azure API Management</a:t>
            </a:r>
          </a:p>
        </p:txBody>
      </p:sp>
      <p:sp>
        <p:nvSpPr>
          <p:cNvPr id="3" name="Content Placeholder 2">
            <a:extLst>
              <a:ext uri="{FF2B5EF4-FFF2-40B4-BE49-F238E27FC236}">
                <a16:creationId xmlns:a16="http://schemas.microsoft.com/office/drawing/2014/main" id="{B2FD8733-7746-437B-EA94-89B40469E5E0}"/>
              </a:ext>
            </a:extLst>
          </p:cNvPr>
          <p:cNvSpPr>
            <a:spLocks noGrp="1"/>
          </p:cNvSpPr>
          <p:nvPr>
            <p:ph idx="1"/>
          </p:nvPr>
        </p:nvSpPr>
        <p:spPr/>
        <p:txBody>
          <a:bodyPr/>
          <a:lstStyle/>
          <a:p>
            <a:r>
              <a:rPr lang="en-US" dirty="0"/>
              <a:t>Consider your use cases. Integrate step-by-step.</a:t>
            </a:r>
          </a:p>
          <a:p>
            <a:r>
              <a:rPr lang="en-US" dirty="0"/>
              <a:t>Use source control for your Azure APIM policy.</a:t>
            </a:r>
          </a:p>
          <a:p>
            <a:endParaRPr lang="en-US" dirty="0"/>
          </a:p>
          <a:p>
            <a:r>
              <a:rPr lang="en-US" dirty="0"/>
              <a:t>Leverage managed identities for APIM and Azure OpenAI</a:t>
            </a:r>
          </a:p>
          <a:p>
            <a:r>
              <a:rPr lang="en-US" dirty="0"/>
              <a:t>Leverage private endpoints for APIM -&gt; Azure OpenAI</a:t>
            </a:r>
          </a:p>
          <a:p>
            <a:endParaRPr lang="en-US" dirty="0"/>
          </a:p>
          <a:p>
            <a:r>
              <a:rPr lang="en-US" dirty="0"/>
              <a:t>Latency is primarily driven by Azure OpenAI processing time. </a:t>
            </a:r>
            <a:r>
              <a:rPr lang="en-US"/>
              <a:t>Don’t fixate </a:t>
            </a:r>
            <a:r>
              <a:rPr lang="en-US" dirty="0"/>
              <a:t>on region specificity </a:t>
            </a:r>
          </a:p>
          <a:p>
            <a:endParaRPr lang="en-US" dirty="0"/>
          </a:p>
        </p:txBody>
      </p:sp>
    </p:spTree>
    <p:extLst>
      <p:ext uri="{BB962C8B-B14F-4D97-AF65-F5344CB8AC3E}">
        <p14:creationId xmlns:p14="http://schemas.microsoft.com/office/powerpoint/2010/main" val="2919034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9B3FE-C02D-819A-9186-EB3521380452}"/>
              </a:ext>
            </a:extLst>
          </p:cNvPr>
          <p:cNvSpPr>
            <a:spLocks noGrp="1"/>
          </p:cNvSpPr>
          <p:nvPr>
            <p:ph type="title"/>
          </p:nvPr>
        </p:nvSpPr>
        <p:spPr/>
        <p:txBody>
          <a:bodyPr/>
          <a:lstStyle/>
          <a:p>
            <a:r>
              <a:rPr lang="en-US" dirty="0"/>
              <a:t>Challenges and solutions</a:t>
            </a:r>
          </a:p>
        </p:txBody>
      </p:sp>
      <p:graphicFrame>
        <p:nvGraphicFramePr>
          <p:cNvPr id="6" name="Table 5">
            <a:extLst>
              <a:ext uri="{FF2B5EF4-FFF2-40B4-BE49-F238E27FC236}">
                <a16:creationId xmlns:a16="http://schemas.microsoft.com/office/drawing/2014/main" id="{B273E26A-8A7F-4226-C68B-EE077A2325B2}"/>
              </a:ext>
            </a:extLst>
          </p:cNvPr>
          <p:cNvGraphicFramePr>
            <a:graphicFrameLocks noGrp="1"/>
          </p:cNvGraphicFramePr>
          <p:nvPr>
            <p:extLst>
              <p:ext uri="{D42A27DB-BD31-4B8C-83A1-F6EECF244321}">
                <p14:modId xmlns:p14="http://schemas.microsoft.com/office/powerpoint/2010/main" val="3916444428"/>
              </p:ext>
            </p:extLst>
          </p:nvPr>
        </p:nvGraphicFramePr>
        <p:xfrm>
          <a:off x="2548835" y="2425728"/>
          <a:ext cx="8128000" cy="2839720"/>
        </p:xfrm>
        <a:graphic>
          <a:graphicData uri="http://schemas.openxmlformats.org/drawingml/2006/table">
            <a:tbl>
              <a:tblPr firstCol="1" bandRow="1">
                <a:tableStyleId>{5202B0CA-FC54-4496-8BCA-5EF66A818D29}</a:tableStyleId>
              </a:tblPr>
              <a:tblGrid>
                <a:gridCol w="4064000">
                  <a:extLst>
                    <a:ext uri="{9D8B030D-6E8A-4147-A177-3AD203B41FA5}">
                      <a16:colId xmlns:a16="http://schemas.microsoft.com/office/drawing/2014/main" val="2130594039"/>
                    </a:ext>
                  </a:extLst>
                </a:gridCol>
                <a:gridCol w="4064000">
                  <a:extLst>
                    <a:ext uri="{9D8B030D-6E8A-4147-A177-3AD203B41FA5}">
                      <a16:colId xmlns:a16="http://schemas.microsoft.com/office/drawing/2014/main" val="3045519792"/>
                    </a:ext>
                  </a:extLst>
                </a:gridCol>
              </a:tblGrid>
              <a:tr h="370840">
                <a:tc>
                  <a:txBody>
                    <a:bodyPr/>
                    <a:lstStyle/>
                    <a:p>
                      <a:r>
                        <a:rPr lang="en-US" dirty="0"/>
                        <a:t>Complicated policy configuration language</a:t>
                      </a:r>
                    </a:p>
                  </a:txBody>
                  <a:tcPr/>
                </a:tc>
                <a:tc>
                  <a:txBody>
                    <a:bodyPr/>
                    <a:lstStyle/>
                    <a:p>
                      <a:r>
                        <a:rPr lang="en-US"/>
                        <a:t>Leverage </a:t>
                      </a:r>
                      <a:r>
                        <a:rPr lang="en-US" dirty="0"/>
                        <a:t>GitHub Copilot to assist in writing policy. Use source control to store your policy.</a:t>
                      </a:r>
                    </a:p>
                  </a:txBody>
                  <a:tcPr/>
                </a:tc>
                <a:extLst>
                  <a:ext uri="{0D108BD9-81ED-4DB2-BD59-A6C34878D82A}">
                    <a16:rowId xmlns:a16="http://schemas.microsoft.com/office/drawing/2014/main" val="1655659306"/>
                  </a:ext>
                </a:extLst>
              </a:tr>
              <a:tr h="370840">
                <a:tc>
                  <a:txBody>
                    <a:bodyPr/>
                    <a:lstStyle/>
                    <a:p>
                      <a:r>
                        <a:rPr lang="en-US" dirty="0"/>
                        <a:t>Azure OpenAI queries failing</a:t>
                      </a:r>
                    </a:p>
                  </a:txBody>
                  <a:tcPr/>
                </a:tc>
                <a:tc>
                  <a:txBody>
                    <a:bodyPr/>
                    <a:lstStyle/>
                    <a:p>
                      <a:r>
                        <a:rPr lang="en-US" dirty="0"/>
                        <a:t>Implement retry logic in Azure APIM</a:t>
                      </a:r>
                    </a:p>
                  </a:txBody>
                  <a:tcPr/>
                </a:tc>
                <a:extLst>
                  <a:ext uri="{0D108BD9-81ED-4DB2-BD59-A6C34878D82A}">
                    <a16:rowId xmlns:a16="http://schemas.microsoft.com/office/drawing/2014/main" val="2204710606"/>
                  </a:ext>
                </a:extLst>
              </a:tr>
              <a:tr h="370840">
                <a:tc>
                  <a:txBody>
                    <a:bodyPr/>
                    <a:lstStyle/>
                    <a:p>
                      <a:r>
                        <a:rPr lang="en-US" dirty="0"/>
                        <a:t>Availability</a:t>
                      </a:r>
                    </a:p>
                  </a:txBody>
                  <a:tcPr/>
                </a:tc>
                <a:tc>
                  <a:txBody>
                    <a:bodyPr/>
                    <a:lstStyle/>
                    <a:p>
                      <a:r>
                        <a:rPr lang="en-US" dirty="0"/>
                        <a:t>Leverage APIM premium for multi-region and multiple Azure OpenAI endpoints</a:t>
                      </a:r>
                    </a:p>
                  </a:txBody>
                  <a:tcPr/>
                </a:tc>
                <a:extLst>
                  <a:ext uri="{0D108BD9-81ED-4DB2-BD59-A6C34878D82A}">
                    <a16:rowId xmlns:a16="http://schemas.microsoft.com/office/drawing/2014/main" val="2160543598"/>
                  </a:ext>
                </a:extLst>
              </a:tr>
              <a:tr h="370840">
                <a:tc>
                  <a:txBody>
                    <a:bodyPr/>
                    <a:lstStyle/>
                    <a:p>
                      <a:r>
                        <a:rPr lang="en-US" dirty="0"/>
                        <a:t>Regional load balancing</a:t>
                      </a:r>
                    </a:p>
                  </a:txBody>
                  <a:tcPr/>
                </a:tc>
                <a:tc>
                  <a:txBody>
                    <a:bodyPr/>
                    <a:lstStyle/>
                    <a:p>
                      <a:r>
                        <a:rPr lang="en-US" dirty="0"/>
                        <a:t>APIM premium or traffic manager</a:t>
                      </a:r>
                    </a:p>
                  </a:txBody>
                  <a:tcPr/>
                </a:tc>
                <a:extLst>
                  <a:ext uri="{0D108BD9-81ED-4DB2-BD59-A6C34878D82A}">
                    <a16:rowId xmlns:a16="http://schemas.microsoft.com/office/drawing/2014/main" val="3254131954"/>
                  </a:ext>
                </a:extLst>
              </a:tr>
            </a:tbl>
          </a:graphicData>
        </a:graphic>
      </p:graphicFrame>
    </p:spTree>
    <p:extLst>
      <p:ext uri="{BB962C8B-B14F-4D97-AF65-F5344CB8AC3E}">
        <p14:creationId xmlns:p14="http://schemas.microsoft.com/office/powerpoint/2010/main" val="370457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D53D-C5BE-69A9-4231-BA51524846ED}"/>
              </a:ext>
            </a:extLst>
          </p:cNvPr>
          <p:cNvSpPr>
            <a:spLocks noGrp="1"/>
          </p:cNvSpPr>
          <p:nvPr>
            <p:ph type="title"/>
          </p:nvPr>
        </p:nvSpPr>
        <p:spPr/>
        <p:txBody>
          <a:bodyPr/>
          <a:lstStyle/>
          <a:p>
            <a:r>
              <a:rPr lang="en-US" dirty="0"/>
              <a:t>Conclusion and Q&amp;A</a:t>
            </a:r>
          </a:p>
        </p:txBody>
      </p:sp>
      <p:sp>
        <p:nvSpPr>
          <p:cNvPr id="3" name="Content Placeholder 2">
            <a:extLst>
              <a:ext uri="{FF2B5EF4-FFF2-40B4-BE49-F238E27FC236}">
                <a16:creationId xmlns:a16="http://schemas.microsoft.com/office/drawing/2014/main" id="{FCDC2377-CEC5-063F-E2E8-3CEFBB1599FD}"/>
              </a:ext>
            </a:extLst>
          </p:cNvPr>
          <p:cNvSpPr>
            <a:spLocks noGrp="1"/>
          </p:cNvSpPr>
          <p:nvPr>
            <p:ph idx="1"/>
          </p:nvPr>
        </p:nvSpPr>
        <p:spPr/>
        <p:txBody>
          <a:bodyPr/>
          <a:lstStyle/>
          <a:p>
            <a:r>
              <a:rPr lang="en-US" dirty="0"/>
              <a:t>Azure API Management allows you to more efficiently manage access to Azure OpenAI</a:t>
            </a:r>
          </a:p>
          <a:p>
            <a:r>
              <a:rPr lang="en-US" dirty="0"/>
              <a:t>Multiple use cases exist</a:t>
            </a:r>
          </a:p>
          <a:p>
            <a:endParaRPr lang="en-US" dirty="0"/>
          </a:p>
          <a:p>
            <a:r>
              <a:rPr lang="en-US" dirty="0"/>
              <a:t>Try it out and let us know your feedback!</a:t>
            </a:r>
          </a:p>
        </p:txBody>
      </p:sp>
    </p:spTree>
    <p:extLst>
      <p:ext uri="{BB962C8B-B14F-4D97-AF65-F5344CB8AC3E}">
        <p14:creationId xmlns:p14="http://schemas.microsoft.com/office/powerpoint/2010/main" val="3108309962"/>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6.potx" id="{3CE37147-4325-45BD-B481-11FB27371804}" vid="{F0F0A549-CC9B-4CB2-BC3D-AB8417AA05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751</TotalTime>
  <Words>676</Words>
  <Application>Microsoft Office PowerPoint</Application>
  <PresentationFormat>Widescreen</PresentationFormat>
  <Paragraphs>102</Paragraphs>
  <Slides>8</Slides>
  <Notes>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vt:i4>
      </vt:variant>
    </vt:vector>
  </HeadingPairs>
  <TitlesOfParts>
    <vt:vector size="19" baseType="lpstr">
      <vt:lpstr>Aptos</vt:lpstr>
      <vt:lpstr>Arial</vt:lpstr>
      <vt:lpstr>Calibri</vt:lpstr>
      <vt:lpstr>Segoe UI</vt:lpstr>
      <vt:lpstr>Segoe UI Light</vt:lpstr>
      <vt:lpstr>Segoe UI Semibold</vt:lpstr>
      <vt:lpstr>Segoe UI Semilight</vt:lpstr>
      <vt:lpstr>Univers</vt:lpstr>
      <vt:lpstr>Wingdings</vt:lpstr>
      <vt:lpstr>GradientVTI</vt:lpstr>
      <vt:lpstr>White Template</vt:lpstr>
      <vt:lpstr>Managing Azure OpenAI with Azure Api MANAGEMENT</vt:lpstr>
      <vt:lpstr>What is Azure API Management</vt:lpstr>
      <vt:lpstr>Azure API Management</vt:lpstr>
      <vt:lpstr>Why manage Azure OpenAI with APIM</vt:lpstr>
      <vt:lpstr>High-level architecture</vt:lpstr>
      <vt:lpstr>Best practices for integrating Azure OpenAI with Azure API Management</vt:lpstr>
      <vt:lpstr>Challenges and solutions</vt:lpstr>
      <vt:lpstr>Conclusion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Azure OpenAI with Azure Api MANAGEMENT</dc:title>
  <dc:creator>Nills Franssens</dc:creator>
  <cp:lastModifiedBy>Nills Franssens</cp:lastModifiedBy>
  <cp:revision>1</cp:revision>
  <dcterms:created xsi:type="dcterms:W3CDTF">2024-01-04T19:11:04Z</dcterms:created>
  <dcterms:modified xsi:type="dcterms:W3CDTF">2024-01-10T16:22:39Z</dcterms:modified>
</cp:coreProperties>
</file>